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68" autoAdjust="0"/>
    <p:restoredTop sz="94717" autoAdjust="0"/>
  </p:normalViewPr>
  <p:slideViewPr>
    <p:cSldViewPr>
      <p:cViewPr varScale="1">
        <p:scale>
          <a:sx n="127" d="100"/>
          <a:sy n="127" d="100"/>
        </p:scale>
        <p:origin x="160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l.gov/whd/fml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MBUG 2013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16002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Session Title: Family and Medical Leave Act</a:t>
            </a:r>
          </a:p>
          <a:p>
            <a:pPr algn="l"/>
            <a:r>
              <a:rPr lang="en-US" sz="2000" dirty="0" smtClean="0"/>
              <a:t>Presented By: Kim Thomas and Sarah Perry</a:t>
            </a:r>
          </a:p>
          <a:p>
            <a:pPr algn="l"/>
            <a:r>
              <a:rPr lang="en-US" sz="2000" dirty="0" smtClean="0"/>
              <a:t>Institution: Mississippi State University</a:t>
            </a:r>
          </a:p>
          <a:p>
            <a:pPr algn="l"/>
            <a:r>
              <a:rPr lang="en-US" sz="2000" dirty="0" smtClean="0"/>
              <a:t>September 16, 2013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72326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42165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86576" cy="457200"/>
          </a:xfrm>
        </p:spPr>
        <p:txBody>
          <a:bodyPr/>
          <a:lstStyle/>
          <a:p>
            <a:pPr algn="l"/>
            <a:r>
              <a:rPr lang="en-US" dirty="0" smtClean="0"/>
              <a:t>PEAFMLA- Screen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5867400"/>
            <a:ext cx="7784592" cy="9906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Ideal to explain changes to the record or to explain circumstances (</a:t>
            </a:r>
            <a:r>
              <a:rPr lang="en-US" dirty="0" err="1" smtClean="0"/>
              <a:t>i.e</a:t>
            </a:r>
            <a:r>
              <a:rPr lang="en-US" dirty="0" smtClean="0"/>
              <a:t> donated leave)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Can not remove a comment after saving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9997" t="-390" r="10558" b="33203"/>
          <a:stretch>
            <a:fillRect/>
          </a:stretch>
        </p:blipFill>
        <p:spPr bwMode="auto">
          <a:xfrm>
            <a:off x="685800" y="190919"/>
            <a:ext cx="7772400" cy="529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86576" cy="457200"/>
          </a:xfrm>
        </p:spPr>
        <p:txBody>
          <a:bodyPr/>
          <a:lstStyle/>
          <a:p>
            <a:pPr algn="l"/>
            <a:r>
              <a:rPr lang="en-US" dirty="0" smtClean="0"/>
              <a:t>PEAFMLA- Screen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5867400"/>
            <a:ext cx="7784592" cy="9906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Ideal to explain changes to the record or to explain circumstances (</a:t>
            </a:r>
            <a:r>
              <a:rPr lang="en-US" dirty="0" err="1" smtClean="0"/>
              <a:t>i.e</a:t>
            </a:r>
            <a:r>
              <a:rPr lang="en-US" dirty="0" smtClean="0"/>
              <a:t> donated leave)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Can not remove a comment after saving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9991" t="-1098" r="29361" b="34067"/>
          <a:stretch>
            <a:fillRect/>
          </a:stretch>
        </p:blipFill>
        <p:spPr bwMode="auto">
          <a:xfrm>
            <a:off x="4572000" y="304800"/>
            <a:ext cx="3581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l="50224" r="29187" b="32735"/>
          <a:stretch>
            <a:fillRect/>
          </a:stretch>
        </p:blipFill>
        <p:spPr bwMode="auto">
          <a:xfrm>
            <a:off x="914400" y="381000"/>
            <a:ext cx="3657600" cy="477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86576" cy="457200"/>
          </a:xfrm>
        </p:spPr>
        <p:txBody>
          <a:bodyPr/>
          <a:lstStyle/>
          <a:p>
            <a:pPr algn="l"/>
            <a:r>
              <a:rPr lang="en-US" dirty="0" smtClean="0"/>
              <a:t>PWRFMLA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5867400"/>
            <a:ext cx="7784592" cy="9906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High level reporting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Excellent for monthly reporting to other individuals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No parameters to indentify units or individuals</a:t>
            </a:r>
          </a:p>
        </p:txBody>
      </p:sp>
      <p:pic>
        <p:nvPicPr>
          <p:cNvPr id="7" name="Content Placeholder 6" descr="20130911141727445_Redacte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950" t="1682" r="12907" b="64340"/>
          <a:stretch>
            <a:fillRect/>
          </a:stretch>
        </p:blipFill>
        <p:spPr>
          <a:xfrm>
            <a:off x="152400" y="1752600"/>
            <a:ext cx="8895949" cy="2743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547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Please turn off your cell phone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If you must leave the session early, please do so discreetly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Please avoid side conversation during the session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Rules of Etiquette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3106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Section 1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8200" y="1447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Section 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57200" y="2209800"/>
            <a:ext cx="4040188" cy="3176257"/>
          </a:xfrm>
        </p:spPr>
        <p:txBody>
          <a:bodyPr/>
          <a:lstStyle/>
          <a:p>
            <a:r>
              <a:rPr lang="en-US" dirty="0" smtClean="0"/>
              <a:t>Overview of FMLA</a:t>
            </a:r>
          </a:p>
          <a:p>
            <a:r>
              <a:rPr lang="en-US" dirty="0" smtClean="0"/>
              <a:t>Definitions of a Serious Health Condition</a:t>
            </a:r>
          </a:p>
          <a:p>
            <a:r>
              <a:rPr lang="en-US" dirty="0" smtClean="0"/>
              <a:t>Compliance Requirements</a:t>
            </a:r>
          </a:p>
          <a:p>
            <a:pPr lvl="1"/>
            <a:r>
              <a:rPr lang="en-US" dirty="0" smtClean="0"/>
              <a:t>The 5 Day Notification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209800"/>
            <a:ext cx="4041775" cy="3176257"/>
          </a:xfrm>
        </p:spPr>
        <p:txBody>
          <a:bodyPr/>
          <a:lstStyle/>
          <a:p>
            <a:r>
              <a:rPr lang="en-US" dirty="0" smtClean="0"/>
              <a:t>FMLA Banner Screens and Reports</a:t>
            </a:r>
          </a:p>
          <a:p>
            <a:pPr lvl="1"/>
            <a:r>
              <a:rPr lang="en-US" dirty="0" smtClean="0"/>
              <a:t>PEAFMLA</a:t>
            </a:r>
          </a:p>
          <a:p>
            <a:pPr lvl="1"/>
            <a:r>
              <a:rPr lang="en-US" dirty="0" smtClean="0"/>
              <a:t>PEIFMLA</a:t>
            </a:r>
          </a:p>
          <a:p>
            <a:pPr lvl="1"/>
            <a:r>
              <a:rPr lang="en-US" dirty="0" smtClean="0"/>
              <a:t>PWRFMLA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99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Enacted in 1993 and enforced by the Department of Labor (DOL)</a:t>
            </a:r>
          </a:p>
          <a:p>
            <a:r>
              <a:rPr lang="en-US" dirty="0" smtClean="0"/>
              <a:t>Focuses on allowing employees to balance work and life responsibilities</a:t>
            </a:r>
          </a:p>
          <a:p>
            <a:r>
              <a:rPr lang="en-US" dirty="0" smtClean="0"/>
              <a:t>Employee Rights</a:t>
            </a:r>
          </a:p>
          <a:p>
            <a:pPr lvl="3"/>
            <a:r>
              <a:rPr lang="en-US" dirty="0" smtClean="0"/>
              <a:t>12 weeks of unpaid leave</a:t>
            </a:r>
          </a:p>
          <a:p>
            <a:pPr lvl="3"/>
            <a:r>
              <a:rPr lang="en-US" dirty="0" smtClean="0"/>
              <a:t>Retention of accrued benefits</a:t>
            </a:r>
          </a:p>
          <a:p>
            <a:pPr lvl="3"/>
            <a:r>
              <a:rPr lang="en-US" dirty="0" smtClean="0"/>
              <a:t>Job protection</a:t>
            </a:r>
          </a:p>
          <a:p>
            <a:pPr lvl="3"/>
            <a:r>
              <a:rPr lang="en-US" dirty="0" smtClean="0"/>
              <a:t>Partial pay for some health benefits</a:t>
            </a:r>
          </a:p>
          <a:p>
            <a:pPr lvl="3"/>
            <a:r>
              <a:rPr lang="en-US" dirty="0" smtClean="0"/>
              <a:t>Restoration to same or equivalent job upon to work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Overveiw</a:t>
            </a:r>
            <a:r>
              <a:rPr lang="en-US" dirty="0" smtClean="0"/>
              <a:t> of FMLA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Recognizing FMLA Triggers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Who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800600" y="12954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What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533400" y="2133600"/>
            <a:ext cx="4040188" cy="3941763"/>
          </a:xfrm>
        </p:spPr>
        <p:txBody>
          <a:bodyPr/>
          <a:lstStyle/>
          <a:p>
            <a:r>
              <a:rPr lang="en-US" dirty="0" smtClean="0"/>
              <a:t>The Employee</a:t>
            </a:r>
          </a:p>
          <a:p>
            <a:r>
              <a:rPr lang="en-US" dirty="0" smtClean="0"/>
              <a:t>Immediate Family:</a:t>
            </a:r>
          </a:p>
          <a:p>
            <a:pPr lvl="1"/>
            <a:r>
              <a:rPr lang="en-US" dirty="0" smtClean="0"/>
              <a:t>Spouse</a:t>
            </a:r>
          </a:p>
          <a:p>
            <a:pPr lvl="1"/>
            <a:r>
              <a:rPr lang="en-US" dirty="0" smtClean="0"/>
              <a:t>Parents</a:t>
            </a:r>
          </a:p>
          <a:p>
            <a:pPr lvl="1"/>
            <a:r>
              <a:rPr lang="en-US" dirty="0" smtClean="0"/>
              <a:t>Siblings</a:t>
            </a:r>
          </a:p>
          <a:p>
            <a:pPr lvl="1"/>
            <a:r>
              <a:rPr lang="en-US" dirty="0" smtClean="0"/>
              <a:t>Children</a:t>
            </a:r>
          </a:p>
          <a:p>
            <a:pPr lvl="2"/>
            <a:r>
              <a:rPr lang="en-US" dirty="0" smtClean="0"/>
              <a:t>Loco Parentis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800600" y="2057400"/>
            <a:ext cx="4041775" cy="3865563"/>
          </a:xfrm>
        </p:spPr>
        <p:txBody>
          <a:bodyPr>
            <a:noAutofit/>
          </a:bodyPr>
          <a:lstStyle/>
          <a:p>
            <a:r>
              <a:rPr lang="en-US" sz="1600" dirty="0" smtClean="0"/>
              <a:t>Pregnancy and Prenatal Care</a:t>
            </a:r>
          </a:p>
          <a:p>
            <a:r>
              <a:rPr lang="en-US" sz="1600" dirty="0" smtClean="0"/>
              <a:t>Hospital Stays</a:t>
            </a:r>
          </a:p>
          <a:p>
            <a:r>
              <a:rPr lang="en-US" sz="1600" dirty="0" smtClean="0"/>
              <a:t>Chronic Conditions</a:t>
            </a:r>
          </a:p>
          <a:p>
            <a:pPr lvl="1"/>
            <a:r>
              <a:rPr lang="en-US" sz="1400" dirty="0" smtClean="0"/>
              <a:t>Periodic Visits at least twice a year</a:t>
            </a:r>
          </a:p>
          <a:p>
            <a:pPr lvl="1"/>
            <a:r>
              <a:rPr lang="en-US" sz="1400" dirty="0" smtClean="0"/>
              <a:t>Continues over a extended period of time (</a:t>
            </a:r>
            <a:r>
              <a:rPr lang="en-US" sz="1400" dirty="0" err="1" smtClean="0"/>
              <a:t>i.e</a:t>
            </a:r>
            <a:r>
              <a:rPr lang="en-US" sz="1400" dirty="0" smtClean="0"/>
              <a:t> recurring episodes)</a:t>
            </a:r>
          </a:p>
          <a:p>
            <a:pPr lvl="1"/>
            <a:r>
              <a:rPr lang="en-US" sz="1400" dirty="0" smtClean="0"/>
              <a:t>Episodic rather than continuing incapacity</a:t>
            </a:r>
          </a:p>
          <a:p>
            <a:pPr lvl="1"/>
            <a:r>
              <a:rPr lang="en-US" sz="1400" dirty="0" smtClean="0"/>
              <a:t>Examples: asthma, diabetes, epilepsy</a:t>
            </a:r>
          </a:p>
          <a:p>
            <a:r>
              <a:rPr lang="en-US" sz="1600" dirty="0" smtClean="0"/>
              <a:t>Permanent or Long term conditions</a:t>
            </a:r>
          </a:p>
          <a:p>
            <a:pPr lvl="1"/>
            <a:r>
              <a:rPr lang="en-US" sz="1400" dirty="0" smtClean="0"/>
              <a:t>Examples: Alzheimer's, strokes, terminal cancer</a:t>
            </a:r>
          </a:p>
          <a:p>
            <a:r>
              <a:rPr lang="en-US" sz="1600" dirty="0" smtClean="0"/>
              <a:t>Conditions Requiring Multiple treatments</a:t>
            </a:r>
          </a:p>
          <a:p>
            <a:pPr lvl="1"/>
            <a:r>
              <a:rPr lang="en-US" sz="1400" dirty="0" smtClean="0"/>
              <a:t>Restorative surgery</a:t>
            </a:r>
          </a:p>
          <a:p>
            <a:pPr lvl="1"/>
            <a:r>
              <a:rPr lang="en-US" sz="1400" dirty="0" smtClean="0"/>
              <a:t>Ac condition that would likely result in absence if left untreated</a:t>
            </a:r>
          </a:p>
          <a:p>
            <a:pPr lvl="1"/>
            <a:r>
              <a:rPr lang="en-US" sz="1400" dirty="0" smtClean="0"/>
              <a:t>Examples: Chemotherapy, physical therapy, dialysis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Laws require that employees receive the letter within </a:t>
            </a:r>
            <a:r>
              <a:rPr lang="en-US" b="1" dirty="0" smtClean="0"/>
              <a:t>5 working days</a:t>
            </a:r>
          </a:p>
          <a:p>
            <a:pPr lvl="1"/>
            <a:r>
              <a:rPr lang="en-US" dirty="0" smtClean="0"/>
              <a:t>An employee </a:t>
            </a:r>
            <a:r>
              <a:rPr lang="en-US" b="1" dirty="0" smtClean="0"/>
              <a:t>does not </a:t>
            </a:r>
            <a:r>
              <a:rPr lang="en-US" dirty="0" smtClean="0"/>
              <a:t>have to specifically say that they have an FMLA event</a:t>
            </a:r>
          </a:p>
          <a:p>
            <a:r>
              <a:rPr lang="en-US" dirty="0" smtClean="0"/>
              <a:t>DOL provides sample letters and designation notices at: </a:t>
            </a:r>
            <a:r>
              <a:rPr lang="en-US" dirty="0" smtClean="0">
                <a:hlinkClick r:id="rId2"/>
              </a:rPr>
              <a:t>http://www.dol.gov/whd/fmla/</a:t>
            </a:r>
            <a:endParaRPr lang="en-US" dirty="0" smtClean="0"/>
          </a:p>
          <a:p>
            <a:pPr lvl="1"/>
            <a:r>
              <a:rPr lang="en-US" dirty="0" smtClean="0"/>
              <a:t>Notification Letter: WH-381</a:t>
            </a:r>
          </a:p>
          <a:p>
            <a:pPr lvl="1"/>
            <a:r>
              <a:rPr lang="en-US" dirty="0" smtClean="0"/>
              <a:t>Designation Notice: WH-382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Compliance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Utilize FMLA Screens</a:t>
            </a:r>
          </a:p>
          <a:p>
            <a:pPr lvl="1"/>
            <a:r>
              <a:rPr lang="en-US" dirty="0" smtClean="0"/>
              <a:t>Reduce Blank Fields</a:t>
            </a:r>
          </a:p>
          <a:p>
            <a:pPr lvl="1"/>
            <a:r>
              <a:rPr lang="en-US" dirty="0" smtClean="0"/>
              <a:t>Identify banner uses for compliance efforts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FMLA Banner Screens	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3501736"/>
            <a:ext cx="6934200" cy="1679864"/>
            <a:chOff x="1295400" y="3581400"/>
            <a:chExt cx="6477000" cy="1527464"/>
          </a:xfrm>
        </p:grpSpPr>
        <p:pic>
          <p:nvPicPr>
            <p:cNvPr id="1026" name="Picture 2" descr="http://dilbert.com/dyn/str_strip/000000000/00000000/0000000/000000/60000/0000/300/60359/60359.strip.sunday.gif"/>
            <p:cNvPicPr>
              <a:picLocks noChangeAspect="1" noChangeArrowheads="1"/>
            </p:cNvPicPr>
            <p:nvPr/>
          </p:nvPicPr>
          <p:blipFill>
            <a:blip r:embed="rId2" cstate="print"/>
            <a:srcRect l="76411" t="52406" r="1403" b="725"/>
            <a:stretch>
              <a:fillRect/>
            </a:stretch>
          </p:blipFill>
          <p:spPr bwMode="auto">
            <a:xfrm>
              <a:off x="6172200" y="3581400"/>
              <a:ext cx="1600200" cy="1524000"/>
            </a:xfrm>
            <a:prstGeom prst="rect">
              <a:avLst/>
            </a:prstGeom>
            <a:noFill/>
          </p:spPr>
        </p:pic>
        <p:pic>
          <p:nvPicPr>
            <p:cNvPr id="9" name="Picture 2" descr="http://dilbert.com/dyn/str_strip/000000000/00000000/0000000/000000/60000/0000/300/60359/60359.strip.sunday.gif"/>
            <p:cNvPicPr>
              <a:picLocks noChangeAspect="1" noChangeArrowheads="1"/>
            </p:cNvPicPr>
            <p:nvPr/>
          </p:nvPicPr>
          <p:blipFill>
            <a:blip r:embed="rId2" cstate="print"/>
            <a:srcRect l="76729" t="2207" r="292" b="53662"/>
            <a:stretch>
              <a:fillRect/>
            </a:stretch>
          </p:blipFill>
          <p:spPr bwMode="auto">
            <a:xfrm>
              <a:off x="2895600" y="3581401"/>
              <a:ext cx="1676400" cy="1524000"/>
            </a:xfrm>
            <a:prstGeom prst="rect">
              <a:avLst/>
            </a:prstGeom>
            <a:noFill/>
          </p:spPr>
        </p:pic>
        <p:pic>
          <p:nvPicPr>
            <p:cNvPr id="6" name="Picture 2" descr="http://dilbert.com/dyn/str_strip/000000000/00000000/0000000/000000/60000/0000/300/60359/60359.strip.sunday.gif"/>
            <p:cNvPicPr>
              <a:picLocks noChangeAspect="1" noChangeArrowheads="1"/>
            </p:cNvPicPr>
            <p:nvPr/>
          </p:nvPicPr>
          <p:blipFill>
            <a:blip r:embed="rId2" cstate="print"/>
            <a:srcRect l="51662" t="2207" r="26403" b="53663"/>
            <a:stretch>
              <a:fillRect/>
            </a:stretch>
          </p:blipFill>
          <p:spPr bwMode="auto">
            <a:xfrm>
              <a:off x="1295400" y="3581400"/>
              <a:ext cx="1600200" cy="1524000"/>
            </a:xfrm>
            <a:prstGeom prst="rect">
              <a:avLst/>
            </a:prstGeom>
            <a:noFill/>
          </p:spPr>
        </p:pic>
        <p:pic>
          <p:nvPicPr>
            <p:cNvPr id="7" name="Picture 2" descr="http://dilbert.com/dyn/str_strip/000000000/00000000/0000000/000000/60000/0000/300/60359/60359.strip.sunday.gif"/>
            <p:cNvPicPr>
              <a:picLocks noChangeAspect="1" noChangeArrowheads="1"/>
            </p:cNvPicPr>
            <p:nvPr/>
          </p:nvPicPr>
          <p:blipFill>
            <a:blip r:embed="rId2" cstate="print"/>
            <a:srcRect l="51056" t="52406" r="25702" b="725"/>
            <a:stretch>
              <a:fillRect/>
            </a:stretch>
          </p:blipFill>
          <p:spPr bwMode="auto">
            <a:xfrm>
              <a:off x="4572000" y="3581400"/>
              <a:ext cx="1600200" cy="152746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86576" cy="457200"/>
          </a:xfrm>
        </p:spPr>
        <p:txBody>
          <a:bodyPr/>
          <a:lstStyle/>
          <a:p>
            <a:pPr algn="l"/>
            <a:r>
              <a:rPr lang="en-US" dirty="0" smtClean="0"/>
              <a:t>PEAFMLA- Screen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5867400"/>
            <a:ext cx="7784592" cy="9906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Individual level input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Separate Entries for pre and post delivery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Ability to track dates from notice and designation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0118" t="1093" r="10357" b="33712"/>
          <a:stretch>
            <a:fillRect/>
          </a:stretch>
        </p:blipFill>
        <p:spPr bwMode="auto">
          <a:xfrm>
            <a:off x="609600" y="152400"/>
            <a:ext cx="808434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86576" cy="457200"/>
          </a:xfrm>
        </p:spPr>
        <p:txBody>
          <a:bodyPr/>
          <a:lstStyle/>
          <a:p>
            <a:pPr algn="l"/>
            <a:r>
              <a:rPr lang="en-US" dirty="0" smtClean="0"/>
              <a:t>PEAFMLA- Screen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5867400"/>
            <a:ext cx="7784592" cy="9906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Time off tracking for FMLA Only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Running total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Ability to track paid FMLA and non-paid FMLA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9951" r="10465" b="33507"/>
          <a:stretch>
            <a:fillRect/>
          </a:stretch>
        </p:blipFill>
        <p:spPr bwMode="auto">
          <a:xfrm>
            <a:off x="672211" y="152400"/>
            <a:ext cx="793838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405</Words>
  <Application>Microsoft Office PowerPoint</Application>
  <PresentationFormat>On-screen Show (4:3)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Lucida Sans Unicode</vt:lpstr>
      <vt:lpstr>Verdana</vt:lpstr>
      <vt:lpstr>Wingdings</vt:lpstr>
      <vt:lpstr>Wingdings 2</vt:lpstr>
      <vt:lpstr>Wingdings 3</vt:lpstr>
      <vt:lpstr>Concourse</vt:lpstr>
      <vt:lpstr>MBUG 2013 </vt:lpstr>
      <vt:lpstr>Session Rules of Etiquette</vt:lpstr>
      <vt:lpstr>Agenda </vt:lpstr>
      <vt:lpstr>Overveiw of FMLA  </vt:lpstr>
      <vt:lpstr>Recognizing FMLA Triggers</vt:lpstr>
      <vt:lpstr>Compliance</vt:lpstr>
      <vt:lpstr>FMLA Banner Screens </vt:lpstr>
      <vt:lpstr>PEAFMLA- Screen 1</vt:lpstr>
      <vt:lpstr>PEAFMLA- Screen 2</vt:lpstr>
      <vt:lpstr>PEAFMLA- Screen 3</vt:lpstr>
      <vt:lpstr>PEAFMLA- Screen 3</vt:lpstr>
      <vt:lpstr>PWRFMLA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MBUG 2013</dc:title>
  <dc:creator>Edith</dc:creator>
  <cp:lastModifiedBy>Coleman, Allen L.</cp:lastModifiedBy>
  <cp:revision>25</cp:revision>
  <dcterms:created xsi:type="dcterms:W3CDTF">2013-01-30T03:13:35Z</dcterms:created>
  <dcterms:modified xsi:type="dcterms:W3CDTF">2013-10-09T14:45:30Z</dcterms:modified>
</cp:coreProperties>
</file>