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sldIdLst>
    <p:sldId id="256" r:id="rId2"/>
    <p:sldId id="257" r:id="rId3"/>
    <p:sldId id="259" r:id="rId4"/>
    <p:sldId id="260" r:id="rId5"/>
    <p:sldId id="261" r:id="rId6"/>
    <p:sldId id="262" r:id="rId7"/>
    <p:sldId id="263" r:id="rId8"/>
    <p:sldId id="264" r:id="rId9"/>
    <p:sldId id="265" r:id="rId10"/>
    <p:sldId id="310" r:id="rId11"/>
    <p:sldId id="326" r:id="rId12"/>
    <p:sldId id="330" r:id="rId13"/>
    <p:sldId id="327" r:id="rId14"/>
    <p:sldId id="328" r:id="rId15"/>
    <p:sldId id="329" r:id="rId16"/>
    <p:sldId id="331" r:id="rId17"/>
    <p:sldId id="339" r:id="rId18"/>
    <p:sldId id="340" r:id="rId19"/>
    <p:sldId id="267" r:id="rId20"/>
    <p:sldId id="268" r:id="rId21"/>
    <p:sldId id="311" r:id="rId22"/>
    <p:sldId id="270" r:id="rId23"/>
    <p:sldId id="271" r:id="rId24"/>
    <p:sldId id="272" r:id="rId25"/>
    <p:sldId id="273" r:id="rId26"/>
    <p:sldId id="325" r:id="rId27"/>
    <p:sldId id="338" r:id="rId28"/>
    <p:sldId id="332" r:id="rId29"/>
    <p:sldId id="274" r:id="rId30"/>
    <p:sldId id="275" r:id="rId31"/>
    <p:sldId id="276" r:id="rId32"/>
    <p:sldId id="324" r:id="rId33"/>
    <p:sldId id="277" r:id="rId34"/>
    <p:sldId id="312" r:id="rId35"/>
    <p:sldId id="279" r:id="rId36"/>
    <p:sldId id="341" r:id="rId37"/>
    <p:sldId id="280" r:id="rId38"/>
    <p:sldId id="282" r:id="rId39"/>
    <p:sldId id="281" r:id="rId40"/>
    <p:sldId id="313" r:id="rId41"/>
    <p:sldId id="286" r:id="rId42"/>
    <p:sldId id="287" r:id="rId43"/>
    <p:sldId id="290" r:id="rId44"/>
    <p:sldId id="347" r:id="rId45"/>
    <p:sldId id="346" r:id="rId46"/>
    <p:sldId id="344" r:id="rId47"/>
    <p:sldId id="345" r:id="rId48"/>
    <p:sldId id="343" r:id="rId49"/>
    <p:sldId id="314" r:id="rId50"/>
    <p:sldId id="320" r:id="rId51"/>
    <p:sldId id="292" r:id="rId52"/>
    <p:sldId id="293" r:id="rId53"/>
    <p:sldId id="321" r:id="rId54"/>
    <p:sldId id="298" r:id="rId55"/>
    <p:sldId id="294" r:id="rId56"/>
    <p:sldId id="315" r:id="rId57"/>
    <p:sldId id="301" r:id="rId58"/>
    <p:sldId id="322" r:id="rId59"/>
    <p:sldId id="302" r:id="rId60"/>
    <p:sldId id="303" r:id="rId61"/>
    <p:sldId id="304" r:id="rId62"/>
    <p:sldId id="305" r:id="rId63"/>
    <p:sldId id="306" r:id="rId64"/>
    <p:sldId id="316" r:id="rId65"/>
    <p:sldId id="342" r:id="rId66"/>
    <p:sldId id="317" r:id="rId67"/>
    <p:sldId id="308"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232" d="100"/>
          <a:sy n="232" d="100"/>
        </p:scale>
        <p:origin x="-3264" y="-5034"/>
      </p:cViewPr>
      <p:guideLst>
        <p:guide orient="horz" pos="2160"/>
        <p:guide pos="2880"/>
      </p:guideLst>
    </p:cSldViewPr>
  </p:slideViewPr>
  <p:notesTextViewPr>
    <p:cViewPr>
      <p:scale>
        <a:sx n="1" d="1"/>
        <a:sy n="1" d="1"/>
      </p:scale>
      <p:origin x="0" y="0"/>
    </p:cViewPr>
  </p:notesTextViewPr>
  <p:sorterViewPr>
    <p:cViewPr>
      <p:scale>
        <a:sx n="100" d="100"/>
        <a:sy n="100" d="100"/>
      </p:scale>
      <p:origin x="0" y="-206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70269A-9C7B-4E5B-9E22-E755D575E88E}" type="datetimeFigureOut">
              <a:rPr lang="en-US" smtClean="0"/>
              <a:t>9/8/2018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619C80-4ACA-4255-9983-BAD762420508}" type="slidenum">
              <a:rPr lang="en-US" smtClean="0"/>
              <a:t>‹#›</a:t>
            </a:fld>
            <a:endParaRPr lang="en-US"/>
          </a:p>
        </p:txBody>
      </p:sp>
    </p:spTree>
    <p:extLst>
      <p:ext uri="{BB962C8B-B14F-4D97-AF65-F5344CB8AC3E}">
        <p14:creationId xmlns:p14="http://schemas.microsoft.com/office/powerpoint/2010/main" val="644308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franderam.files.wordpress.com/2012/02/reflective-essay-asian-studies-distinction.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franderam.files.wordpress.com/2012/02/reflective-essay-asian-studies-distinction.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franderam.files.wordpress.com/2012/02/reflective-essay-asian-studies-distinction.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8" Type="http://schemas.openxmlformats.org/officeDocument/2006/relationships/hyperlink" Target="http://www.ehow.com/video_4403714_write-ear-chinese-symbols.html" TargetMode="External"/><Relationship Id="rId3" Type="http://schemas.openxmlformats.org/officeDocument/2006/relationships/hyperlink" Target="http://www.chinese-word.com/data2/hear.html" TargetMode="External"/><Relationship Id="rId7" Type="http://schemas.openxmlformats.org/officeDocument/2006/relationships/hyperlink" Target="http://www.chinese-word.com/chinese/m/mm46.html" TargetMode="External"/><Relationship Id="rId2" Type="http://schemas.openxmlformats.org/officeDocument/2006/relationships/slide" Target="../slides/slide57.xml"/><Relationship Id="rId1" Type="http://schemas.openxmlformats.org/officeDocument/2006/relationships/notesMaster" Target="../notesMasters/notesMaster1.xml"/><Relationship Id="rId6" Type="http://schemas.openxmlformats.org/officeDocument/2006/relationships/hyperlink" Target="http://www.chinese-word.com/data2/sound.html" TargetMode="External"/><Relationship Id="rId5" Type="http://schemas.openxmlformats.org/officeDocument/2006/relationships/hyperlink" Target="http://www.chinese-word.com/data/1349-4.html" TargetMode="External"/><Relationship Id="rId4" Type="http://schemas.openxmlformats.org/officeDocument/2006/relationships/hyperlink" Target="http://www.chinese-word.com/chinese/m/mzz10.html"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txBox="1"/>
          <p:nvPr/>
        </p:nvSpPr>
        <p:spPr>
          <a:xfrm>
            <a:off x="944134" y="3363471"/>
            <a:ext cx="7553056" cy="3186447"/>
          </a:xfrm>
          <a:prstGeom prst="rect">
            <a:avLst/>
          </a:prstGeom>
          <a:noFill/>
          <a:ln>
            <a:noFill/>
          </a:ln>
        </p:spPr>
        <p:txBody>
          <a:bodyPr lIns="92815" tIns="92815" rIns="92815" bIns="92815" anchor="ctr" anchorCtr="0">
            <a:noAutofit/>
          </a:bodyPr>
          <a:lstStyle/>
          <a:p>
            <a:endParaRPr/>
          </a:p>
        </p:txBody>
      </p:sp>
      <p:sp>
        <p:nvSpPr>
          <p:cNvPr id="483" name="Shape 483"/>
          <p:cNvSpPr>
            <a:spLocks noGrp="1" noRot="1" noChangeAspect="1"/>
          </p:cNvSpPr>
          <p:nvPr>
            <p:ph type="sldImg" idx="2"/>
          </p:nvPr>
        </p:nvSpPr>
        <p:spPr>
          <a:xfrm>
            <a:off x="2949575" y="530225"/>
            <a:ext cx="3541713" cy="26574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84" name="Shape 484"/>
          <p:cNvSpPr txBox="1">
            <a:spLocks noGrp="1"/>
          </p:cNvSpPr>
          <p:nvPr>
            <p:ph type="body" idx="1"/>
          </p:nvPr>
        </p:nvSpPr>
        <p:spPr>
          <a:xfrm>
            <a:off x="944134" y="3363471"/>
            <a:ext cx="7553056" cy="3186447"/>
          </a:xfrm>
          <a:prstGeom prst="rect">
            <a:avLst/>
          </a:prstGeom>
          <a:noFill/>
          <a:ln>
            <a:noFill/>
          </a:ln>
        </p:spPr>
        <p:txBody>
          <a:bodyPr lIns="92815" tIns="92815" rIns="92815" bIns="92815" anchor="ctr" anchorCtr="0">
            <a:noAutofit/>
          </a:bodyPr>
          <a:lstStyle/>
          <a:p>
            <a:endParaRPr dirty="0"/>
          </a:p>
        </p:txBody>
      </p:sp>
    </p:spTree>
    <p:extLst>
      <p:ext uri="{BB962C8B-B14F-4D97-AF65-F5344CB8AC3E}">
        <p14:creationId xmlns:p14="http://schemas.microsoft.com/office/powerpoint/2010/main" val="415690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r>
              <a:rPr lang="en-US" dirty="0" smtClean="0"/>
              <a:t>1 2 3 4 = first we learn to listen</a:t>
            </a:r>
            <a:r>
              <a:rPr lang="en-US" baseline="0" dirty="0" smtClean="0"/>
              <a:t> (after all there is an “e-a-r” in the word learn . . . So, first we begin to listen, then speak, then read, then write and they all are possible because we were able to listen.   </a:t>
            </a:r>
          </a:p>
          <a:p>
            <a:r>
              <a:rPr lang="en-US" baseline="0" dirty="0" smtClean="0"/>
              <a:t>If we want to improve student learning outcomes perhaps first we should start with listening. </a:t>
            </a:r>
          </a:p>
          <a:p>
            <a:pPr defTabSz="928299">
              <a:defRPr/>
            </a:pPr>
            <a:r>
              <a:rPr lang="en-US" baseline="0" dirty="0" smtClean="0"/>
              <a:t>If we want to improve student writing outcomes perhaps first we should start with listening. </a:t>
            </a:r>
          </a:p>
          <a:p>
            <a:pPr defTabSz="928299">
              <a:defRPr/>
            </a:pPr>
            <a:r>
              <a:rPr lang="en-US" baseline="0" dirty="0" smtClean="0"/>
              <a:t>If we want to improve student reading outcomes perhaps first we should start with listening. </a:t>
            </a:r>
          </a:p>
          <a:p>
            <a:pPr defTabSz="928299">
              <a:defRPr/>
            </a:pPr>
            <a:r>
              <a:rPr lang="en-US" baseline="0" dirty="0" smtClean="0"/>
              <a:t>If we want to improve student speaking outcomes perhaps first we should start with listening. </a:t>
            </a:r>
          </a:p>
          <a:p>
            <a:pPr defTabSz="928299">
              <a:defRPr/>
            </a:pPr>
            <a:r>
              <a:rPr lang="en-US" baseline="0" dirty="0" smtClean="0"/>
              <a:t>If we want to improve student retention perhaps we should start first with LISTENING.</a:t>
            </a:r>
            <a:endParaRPr lang="en-US" dirty="0" smtClean="0"/>
          </a:p>
          <a:p>
            <a:pPr defTabSz="928299">
              <a:defRPr/>
            </a:pPr>
            <a:endParaRPr lang="en-US" dirty="0" smtClean="0"/>
          </a:p>
          <a:p>
            <a:pPr defTabSz="928299">
              <a:defRPr/>
            </a:pPr>
            <a:endParaRPr lang="en-US" dirty="0" smtClean="0"/>
          </a:p>
          <a:p>
            <a:endParaRPr lang="en-US" dirty="0"/>
          </a:p>
        </p:txBody>
      </p:sp>
    </p:spTree>
    <p:extLst>
      <p:ext uri="{BB962C8B-B14F-4D97-AF65-F5344CB8AC3E}">
        <p14:creationId xmlns:p14="http://schemas.microsoft.com/office/powerpoint/2010/main" val="1018130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r>
              <a:rPr lang="en-US" dirty="0" smtClean="0"/>
              <a:t>1 2 3 4 = first we learn to listen</a:t>
            </a:r>
            <a:r>
              <a:rPr lang="en-US" baseline="0" dirty="0" smtClean="0"/>
              <a:t> (after all there is an “e-a-r” in the word learn . . . So, first we begin to listen, then speak, then read, then write and they all are possible because we were able to listen.   </a:t>
            </a:r>
          </a:p>
          <a:p>
            <a:r>
              <a:rPr lang="en-US" baseline="0" dirty="0" smtClean="0"/>
              <a:t>If we want to improve student learning outcomes perhaps first we should start with listening. </a:t>
            </a:r>
          </a:p>
          <a:p>
            <a:pPr defTabSz="928299">
              <a:defRPr/>
            </a:pPr>
            <a:r>
              <a:rPr lang="en-US" baseline="0" dirty="0" smtClean="0"/>
              <a:t>If we want to improve student writing outcomes perhaps first we should start with listening. </a:t>
            </a:r>
          </a:p>
          <a:p>
            <a:pPr defTabSz="928299">
              <a:defRPr/>
            </a:pPr>
            <a:r>
              <a:rPr lang="en-US" baseline="0" dirty="0" smtClean="0"/>
              <a:t>If we want to improve student reading outcomes perhaps first we should start with listening. </a:t>
            </a:r>
          </a:p>
          <a:p>
            <a:pPr defTabSz="928299">
              <a:defRPr/>
            </a:pPr>
            <a:r>
              <a:rPr lang="en-US" baseline="0" dirty="0" smtClean="0"/>
              <a:t>If we want to improve student speaking outcomes perhaps first we should start with listening. </a:t>
            </a:r>
          </a:p>
          <a:p>
            <a:pPr defTabSz="928299">
              <a:defRPr/>
            </a:pPr>
            <a:r>
              <a:rPr lang="en-US" baseline="0" dirty="0" smtClean="0"/>
              <a:t>If we want to improve student retention perhaps we should start first with LISTENING.</a:t>
            </a:r>
            <a:endParaRPr lang="en-US" dirty="0" smtClean="0"/>
          </a:p>
          <a:p>
            <a:pPr defTabSz="928299">
              <a:defRPr/>
            </a:pPr>
            <a:endParaRPr lang="en-US" dirty="0" smtClean="0"/>
          </a:p>
          <a:p>
            <a:pPr defTabSz="928299">
              <a:defRPr/>
            </a:pPr>
            <a:endParaRPr lang="en-US" dirty="0" smtClean="0"/>
          </a:p>
          <a:p>
            <a:endParaRPr lang="en-US" dirty="0"/>
          </a:p>
        </p:txBody>
      </p:sp>
    </p:spTree>
    <p:extLst>
      <p:ext uri="{BB962C8B-B14F-4D97-AF65-F5344CB8AC3E}">
        <p14:creationId xmlns:p14="http://schemas.microsoft.com/office/powerpoint/2010/main" val="3463541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r>
              <a:rPr lang="en-US" dirty="0" smtClean="0"/>
              <a:t>1 2 3 4 = first we learn to listen</a:t>
            </a:r>
            <a:r>
              <a:rPr lang="en-US" baseline="0" dirty="0" smtClean="0"/>
              <a:t> (after all there is an “e-a-r” in the word learn . . . So, first we begin to listen, then speak, then read, then write and they all are possible because we were able to listen.   </a:t>
            </a:r>
          </a:p>
          <a:p>
            <a:r>
              <a:rPr lang="en-US" baseline="0" dirty="0" smtClean="0"/>
              <a:t>If we want to improve student learning outcomes perhaps first we should start with listening. </a:t>
            </a:r>
          </a:p>
          <a:p>
            <a:pPr defTabSz="928299">
              <a:defRPr/>
            </a:pPr>
            <a:r>
              <a:rPr lang="en-US" baseline="0" dirty="0" smtClean="0"/>
              <a:t>If we want to improve student writing outcomes perhaps first we should start with listening. </a:t>
            </a:r>
          </a:p>
          <a:p>
            <a:pPr defTabSz="928299">
              <a:defRPr/>
            </a:pPr>
            <a:r>
              <a:rPr lang="en-US" baseline="0" dirty="0" smtClean="0"/>
              <a:t>If we want to improve student reading outcomes perhaps first we should start with listening. </a:t>
            </a:r>
          </a:p>
          <a:p>
            <a:pPr defTabSz="928299">
              <a:defRPr/>
            </a:pPr>
            <a:r>
              <a:rPr lang="en-US" baseline="0" dirty="0" smtClean="0"/>
              <a:t>If we want to improve student speaking outcomes perhaps first we should start with listening. </a:t>
            </a:r>
          </a:p>
          <a:p>
            <a:pPr defTabSz="928299">
              <a:defRPr/>
            </a:pPr>
            <a:r>
              <a:rPr lang="en-US" baseline="0" dirty="0" smtClean="0"/>
              <a:t>If we want to improve student retention perhaps we should start first with LISTENING.</a:t>
            </a:r>
            <a:endParaRPr lang="en-US" dirty="0" smtClean="0"/>
          </a:p>
          <a:p>
            <a:pPr defTabSz="928299">
              <a:defRPr/>
            </a:pPr>
            <a:endParaRPr lang="en-US" dirty="0" smtClean="0"/>
          </a:p>
          <a:p>
            <a:pPr defTabSz="928299">
              <a:defRPr/>
            </a:pPr>
            <a:endParaRPr lang="en-US" dirty="0" smtClean="0"/>
          </a:p>
          <a:p>
            <a:endParaRPr lang="en-US" dirty="0"/>
          </a:p>
        </p:txBody>
      </p:sp>
    </p:spTree>
    <p:extLst>
      <p:ext uri="{BB962C8B-B14F-4D97-AF65-F5344CB8AC3E}">
        <p14:creationId xmlns:p14="http://schemas.microsoft.com/office/powerpoint/2010/main" val="1243380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To improve your speaking, improve your listening,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improve your writing, improve your reading, </a:t>
            </a:r>
          </a:p>
          <a:p>
            <a:endParaRPr lang="en-US" dirty="0"/>
          </a:p>
        </p:txBody>
      </p:sp>
    </p:spTree>
    <p:extLst>
      <p:ext uri="{BB962C8B-B14F-4D97-AF65-F5344CB8AC3E}">
        <p14:creationId xmlns:p14="http://schemas.microsoft.com/office/powerpoint/2010/main" val="908148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2"/>
        <p:cNvGrpSpPr/>
        <p:nvPr/>
      </p:nvGrpSpPr>
      <p:grpSpPr>
        <a:xfrm>
          <a:off x="0" y="0"/>
          <a:ext cx="0" cy="0"/>
          <a:chOff x="0" y="0"/>
          <a:chExt cx="0" cy="0"/>
        </a:xfrm>
      </p:grpSpPr>
      <p:sp>
        <p:nvSpPr>
          <p:cNvPr id="1693" name="Shape 16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94" name="Shape 1694"/>
          <p:cNvSpPr txBo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1695" name="Shape 1695"/>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200" b="0" i="0" u="none" strike="noStrike" cap="none"/>
              <a:t> </a:t>
            </a:r>
          </a:p>
        </p:txBody>
      </p:sp>
      <p:sp>
        <p:nvSpPr>
          <p:cNvPr id="1696" name="Shape 16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3760377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0" name="Shape 33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spcBef>
                <a:spcPts val="0"/>
              </a:spcBef>
              <a:buNone/>
            </a:pPr>
            <a:r>
              <a:rPr lang="en-US" dirty="0" err="1" smtClean="0"/>
              <a:t>Propogate</a:t>
            </a:r>
            <a:r>
              <a:rPr lang="en-US" dirty="0" smtClean="0"/>
              <a:t> </a:t>
            </a:r>
          </a:p>
          <a:p>
            <a:pPr lvl="0" rtl="0">
              <a:spcBef>
                <a:spcPts val="0"/>
              </a:spcBef>
              <a:buNone/>
            </a:pPr>
            <a:r>
              <a:rPr lang="en-US" dirty="0" smtClean="0"/>
              <a:t>Perpetuate </a:t>
            </a:r>
          </a:p>
          <a:p>
            <a:pPr lvl="0" rtl="0">
              <a:spcBef>
                <a:spcPts val="0"/>
              </a:spcBef>
              <a:buNone/>
            </a:pPr>
            <a:r>
              <a:rPr lang="en-US" dirty="0" smtClean="0"/>
              <a:t>Problem </a:t>
            </a:r>
            <a:endParaRPr dirty="0"/>
          </a:p>
        </p:txBody>
      </p:sp>
      <p:sp>
        <p:nvSpPr>
          <p:cNvPr id="331" name="Shape 33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None/>
            </a:pPr>
            <a:r>
              <a:rPr lang="en-US"/>
              <a:t> </a:t>
            </a:r>
          </a:p>
        </p:txBody>
      </p:sp>
    </p:spTree>
    <p:extLst>
      <p:ext uri="{BB962C8B-B14F-4D97-AF65-F5344CB8AC3E}">
        <p14:creationId xmlns:p14="http://schemas.microsoft.com/office/powerpoint/2010/main" val="848458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Ear lobe as a sign of longevity.  I went to a Chinese</a:t>
            </a:r>
            <a:r>
              <a:rPr lang="en-US" baseline="0" dirty="0" smtClean="0"/>
              <a:t> restaurant and the cashier caught me staring at the Buddha statue.  She asked what are you staring at . . . The Ears. The Ears.  Those ear lobes…The long flowing earlobes. “ I said.  I shared with her, they signify “wisdom as I understand it”.  She fine-tuned my understanding </a:t>
            </a:r>
            <a:r>
              <a:rPr lang="en-US" baseline="0" dirty="0" err="1" smtClean="0"/>
              <a:t>bby</a:t>
            </a:r>
            <a:r>
              <a:rPr lang="en-US" baseline="0" dirty="0" smtClean="0"/>
              <a:t> sharing that the ears mean “</a:t>
            </a:r>
            <a:r>
              <a:rPr lang="en-US" b="1" u="sng" baseline="0" dirty="0" smtClean="0">
                <a:solidFill>
                  <a:srgbClr val="7030A0"/>
                </a:solidFill>
              </a:rPr>
              <a:t>FULLNESS</a:t>
            </a:r>
            <a:r>
              <a:rPr lang="en-US" baseline="0" dirty="0" smtClean="0"/>
              <a:t>” as in a “full” life.  I added to it as in full attention, listening fully, or “the earth is the Lords and the “FULLNESS” thereof. </a:t>
            </a:r>
          </a:p>
          <a:p>
            <a:r>
              <a:rPr lang="en-US" baseline="0" dirty="0" smtClean="0"/>
              <a:t>Listen fully </a:t>
            </a:r>
          </a:p>
          <a:p>
            <a:r>
              <a:rPr lang="en-US" baseline="0" dirty="0" smtClean="0"/>
              <a:t>Get the full store</a:t>
            </a:r>
          </a:p>
          <a:p>
            <a:r>
              <a:rPr lang="en-US" baseline="0" dirty="0" smtClean="0"/>
              <a:t>Don’t be full of yourself </a:t>
            </a:r>
          </a:p>
          <a:p>
            <a:endParaRPr lang="en-US" dirty="0"/>
          </a:p>
        </p:txBody>
      </p:sp>
    </p:spTree>
    <p:extLst>
      <p:ext uri="{BB962C8B-B14F-4D97-AF65-F5344CB8AC3E}">
        <p14:creationId xmlns:p14="http://schemas.microsoft.com/office/powerpoint/2010/main" val="3371761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0" name="Shape 330"/>
          <p:cNvSpPr txBox="1">
            <a:spLocks noGrp="1"/>
          </p:cNvSpPr>
          <p:nvPr>
            <p:ph type="body" idx="1"/>
          </p:nvPr>
        </p:nvSpPr>
        <p:spPr>
          <a:xfrm>
            <a:off x="701041" y="4387136"/>
            <a:ext cx="5608319" cy="4156234"/>
          </a:xfrm>
          <a:prstGeom prst="rect">
            <a:avLst/>
          </a:prstGeom>
          <a:noFill/>
          <a:ln>
            <a:noFill/>
          </a:ln>
        </p:spPr>
        <p:txBody>
          <a:bodyPr lIns="92815" tIns="46395" rIns="92815" bIns="4639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kern="1200" dirty="0" err="1" smtClean="0">
                <a:solidFill>
                  <a:schemeClr val="tx1"/>
                </a:solidFill>
                <a:effectLst/>
                <a:latin typeface="+mn-lt"/>
                <a:ea typeface="+mn-ea"/>
                <a:cs typeface="+mn-cs"/>
              </a:rPr>
              <a:t>deasil</a:t>
            </a:r>
            <a:r>
              <a:rPr lang="en-US" sz="1100" b="1" i="0" u="none" strike="noStrike" kern="1200" dirty="0" smtClean="0">
                <a:solidFill>
                  <a:schemeClr val="tx1"/>
                </a:solidFill>
                <a:effectLst/>
                <a:latin typeface="+mn-lt"/>
                <a:ea typeface="+mn-ea"/>
                <a:cs typeface="+mn-cs"/>
              </a:rPr>
              <a:t>  </a:t>
            </a:r>
            <a:r>
              <a:rPr lang="en-US" dirty="0" smtClean="0"/>
              <a:t> - clockwise; in the direction of the sun</a:t>
            </a:r>
            <a:endParaRPr dirty="0"/>
          </a:p>
        </p:txBody>
      </p:sp>
      <p:sp>
        <p:nvSpPr>
          <p:cNvPr id="331" name="Shape 331"/>
          <p:cNvSpPr txBox="1">
            <a:spLocks noGrp="1"/>
          </p:cNvSpPr>
          <p:nvPr>
            <p:ph type="sldNum" idx="12"/>
          </p:nvPr>
        </p:nvSpPr>
        <p:spPr>
          <a:xfrm>
            <a:off x="3970937" y="8772668"/>
            <a:ext cx="3037839" cy="461804"/>
          </a:xfrm>
          <a:prstGeom prst="rect">
            <a:avLst/>
          </a:prstGeom>
          <a:noFill/>
          <a:ln>
            <a:noFill/>
          </a:ln>
        </p:spPr>
        <p:txBody>
          <a:bodyPr lIns="92815" tIns="46395" rIns="92815" bIns="46395" anchor="b" anchorCtr="0">
            <a:noAutofit/>
          </a:bodyPr>
          <a:lstStyle/>
          <a:p>
            <a:pPr algn="r"/>
            <a:r>
              <a:rPr lang="en-US"/>
              <a:t> </a:t>
            </a:r>
          </a:p>
        </p:txBody>
      </p:sp>
    </p:spTree>
    <p:extLst>
      <p:ext uri="{BB962C8B-B14F-4D97-AF65-F5344CB8AC3E}">
        <p14:creationId xmlns:p14="http://schemas.microsoft.com/office/powerpoint/2010/main" val="938477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0" name="Shape 330"/>
          <p:cNvSpPr txBox="1">
            <a:spLocks noGrp="1"/>
          </p:cNvSpPr>
          <p:nvPr>
            <p:ph type="body" idx="1"/>
          </p:nvPr>
        </p:nvSpPr>
        <p:spPr>
          <a:xfrm>
            <a:off x="701041" y="4387136"/>
            <a:ext cx="5608319" cy="4156234"/>
          </a:xfrm>
          <a:prstGeom prst="rect">
            <a:avLst/>
          </a:prstGeom>
          <a:noFill/>
          <a:ln>
            <a:noFill/>
          </a:ln>
        </p:spPr>
        <p:txBody>
          <a:bodyPr lIns="92815" tIns="46395" rIns="92815" bIns="4639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kern="1200" dirty="0" err="1" smtClean="0">
                <a:solidFill>
                  <a:schemeClr val="tx1"/>
                </a:solidFill>
                <a:effectLst/>
                <a:latin typeface="+mn-lt"/>
                <a:ea typeface="+mn-ea"/>
                <a:cs typeface="+mn-cs"/>
              </a:rPr>
              <a:t>deasil</a:t>
            </a:r>
            <a:r>
              <a:rPr lang="en-US" sz="1100" b="1" i="0" u="none" strike="noStrike" kern="1200" dirty="0" smtClean="0">
                <a:solidFill>
                  <a:schemeClr val="tx1"/>
                </a:solidFill>
                <a:effectLst/>
                <a:latin typeface="+mn-lt"/>
                <a:ea typeface="+mn-ea"/>
                <a:cs typeface="+mn-cs"/>
              </a:rPr>
              <a:t>  </a:t>
            </a:r>
            <a:r>
              <a:rPr lang="en-US" dirty="0" smtClean="0"/>
              <a:t> - clockwise; in the direction of the sun</a:t>
            </a:r>
            <a:endParaRPr dirty="0"/>
          </a:p>
        </p:txBody>
      </p:sp>
      <p:sp>
        <p:nvSpPr>
          <p:cNvPr id="331" name="Shape 331"/>
          <p:cNvSpPr txBox="1">
            <a:spLocks noGrp="1"/>
          </p:cNvSpPr>
          <p:nvPr>
            <p:ph type="sldNum" idx="12"/>
          </p:nvPr>
        </p:nvSpPr>
        <p:spPr>
          <a:xfrm>
            <a:off x="3970937" y="8772668"/>
            <a:ext cx="3037839" cy="461804"/>
          </a:xfrm>
          <a:prstGeom prst="rect">
            <a:avLst/>
          </a:prstGeom>
          <a:noFill/>
          <a:ln>
            <a:noFill/>
          </a:ln>
        </p:spPr>
        <p:txBody>
          <a:bodyPr lIns="92815" tIns="46395" rIns="92815" bIns="46395" anchor="b" anchorCtr="0">
            <a:noAutofit/>
          </a:bodyPr>
          <a:lstStyle/>
          <a:p>
            <a:pPr algn="r"/>
            <a:r>
              <a:rPr lang="en-US"/>
              <a:t> </a:t>
            </a:r>
          </a:p>
        </p:txBody>
      </p:sp>
    </p:spTree>
    <p:extLst>
      <p:ext uri="{BB962C8B-B14F-4D97-AF65-F5344CB8AC3E}">
        <p14:creationId xmlns:p14="http://schemas.microsoft.com/office/powerpoint/2010/main" val="11594572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0" name="Shape 330"/>
          <p:cNvSpPr txBox="1">
            <a:spLocks noGrp="1"/>
          </p:cNvSpPr>
          <p:nvPr>
            <p:ph type="body" idx="1"/>
          </p:nvPr>
        </p:nvSpPr>
        <p:spPr>
          <a:xfrm>
            <a:off x="701041" y="4387136"/>
            <a:ext cx="5608319" cy="4156234"/>
          </a:xfrm>
          <a:prstGeom prst="rect">
            <a:avLst/>
          </a:prstGeom>
          <a:noFill/>
          <a:ln>
            <a:noFill/>
          </a:ln>
        </p:spPr>
        <p:txBody>
          <a:bodyPr lIns="92815" tIns="46395" rIns="92815" bIns="46395" anchor="t" anchorCtr="0">
            <a:noAutofit/>
          </a:bodyPr>
          <a:lstStyle/>
          <a:p>
            <a:r>
              <a:rPr lang="en-US" dirty="0" smtClean="0"/>
              <a:t>You must know</a:t>
            </a:r>
            <a:r>
              <a:rPr lang="en-US" baseline="0" dirty="0" smtClean="0"/>
              <a:t> yourself so that you can get yourself out of the way.   You don’t want to insert yourself in someone’s problem.  It’s how you get there.  You must know the person you are talking to and talking with.   We know you are smart.  I’m just trying to change your world to help it be a little bit easier.  I am trying to give you more tools to make your purpose a little bit more easier so that you can get the right information.  Get what you needs.  I am not trying to change your world, just trying to give you more tips and tools.  Get into the why?</a:t>
            </a:r>
          </a:p>
          <a:p>
            <a:endParaRPr lang="en-US" baseline="0" dirty="0" smtClean="0"/>
          </a:p>
          <a:p>
            <a:r>
              <a:rPr lang="en-US" baseline="0" dirty="0" smtClean="0"/>
              <a:t>The mediator has to control the process (the temperature – sets the tone).   Take the time to figure out what you have in front of you before you can </a:t>
            </a:r>
          </a:p>
          <a:p>
            <a:endParaRPr lang="en-US" baseline="0" dirty="0" smtClean="0"/>
          </a:p>
          <a:p>
            <a:r>
              <a:rPr lang="en-US" dirty="0" smtClean="0"/>
              <a:t>To listen.  To be PRESENT.  To be “fully” present.  To fully present yourself. You are not fully presenting yourself when you have baggage.</a:t>
            </a:r>
          </a:p>
          <a:p>
            <a:endParaRPr lang="en-US" dirty="0" smtClean="0"/>
          </a:p>
          <a:p>
            <a:r>
              <a:rPr lang="en-US" dirty="0" smtClean="0"/>
              <a:t>It’s about “how” we communicate. </a:t>
            </a:r>
          </a:p>
          <a:p>
            <a:endParaRPr lang="en-US" dirty="0" smtClean="0"/>
          </a:p>
          <a:p>
            <a:r>
              <a:rPr lang="en-US" dirty="0" smtClean="0"/>
              <a:t>What are your HOTBUTTONS (e.g., rudeness to children - )</a:t>
            </a:r>
          </a:p>
          <a:p>
            <a:endParaRPr lang="en-US" dirty="0" smtClean="0"/>
          </a:p>
          <a:p>
            <a:r>
              <a:rPr lang="en-US" dirty="0" smtClean="0"/>
              <a:t>What are your non-verbal communications </a:t>
            </a:r>
            <a:endParaRPr dirty="0"/>
          </a:p>
        </p:txBody>
      </p:sp>
      <p:sp>
        <p:nvSpPr>
          <p:cNvPr id="331" name="Shape 331"/>
          <p:cNvSpPr txBox="1">
            <a:spLocks noGrp="1"/>
          </p:cNvSpPr>
          <p:nvPr>
            <p:ph type="sldNum" idx="12"/>
          </p:nvPr>
        </p:nvSpPr>
        <p:spPr>
          <a:xfrm>
            <a:off x="3970937" y="8772668"/>
            <a:ext cx="3037839" cy="461804"/>
          </a:xfrm>
          <a:prstGeom prst="rect">
            <a:avLst/>
          </a:prstGeom>
          <a:noFill/>
          <a:ln>
            <a:noFill/>
          </a:ln>
        </p:spPr>
        <p:txBody>
          <a:bodyPr lIns="92815" tIns="46395" rIns="92815" bIns="46395" anchor="b" anchorCtr="0">
            <a:noAutofit/>
          </a:bodyPr>
          <a:lstStyle/>
          <a:p>
            <a:pPr algn="r"/>
            <a:r>
              <a:rPr lang="en-US"/>
              <a:t> </a:t>
            </a:r>
          </a:p>
        </p:txBody>
      </p:sp>
    </p:spTree>
    <p:extLst>
      <p:ext uri="{BB962C8B-B14F-4D97-AF65-F5344CB8AC3E}">
        <p14:creationId xmlns:p14="http://schemas.microsoft.com/office/powerpoint/2010/main" val="208113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Shape 37"/>
          <p:cNvSpPr txBox="1"/>
          <p:nvPr/>
        </p:nvSpPr>
        <p:spPr>
          <a:xfrm>
            <a:off x="685801" y="4415790"/>
            <a:ext cx="5486399" cy="4183380"/>
          </a:xfrm>
          <a:prstGeom prst="rect">
            <a:avLst/>
          </a:prstGeom>
          <a:noFill/>
          <a:ln>
            <a:noFill/>
          </a:ln>
        </p:spPr>
        <p:txBody>
          <a:bodyPr lIns="91425" tIns="91425" rIns="91425" bIns="91425" anchor="ctr" anchorCtr="0">
            <a:noAutofit/>
          </a:bodyPr>
          <a:lstStyle/>
          <a:p>
            <a:pPr>
              <a:spcBef>
                <a:spcPts val="0"/>
              </a:spcBef>
              <a:buNone/>
            </a:pPr>
            <a:endParaRPr dirty="0"/>
          </a:p>
        </p:txBody>
      </p:sp>
      <p:sp>
        <p:nvSpPr>
          <p:cNvPr id="38" name="Shape 3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9" name="Shape 39"/>
          <p:cNvSpPr txBox="1">
            <a:spLocks noGrp="1"/>
          </p:cNvSpPr>
          <p:nvPr>
            <p:ph type="body" idx="1"/>
          </p:nvPr>
        </p:nvSpPr>
        <p:spPr>
          <a:xfrm>
            <a:off x="685801" y="4415790"/>
            <a:ext cx="5486399" cy="4183380"/>
          </a:xfrm>
          <a:prstGeom prst="rect">
            <a:avLst/>
          </a:prstGeom>
        </p:spPr>
        <p:txBody>
          <a:bodyPr lIns="91425" tIns="91425" rIns="91425" bIns="91425" anchor="ctr" anchorCtr="0">
            <a:noAutofit/>
          </a:bodyPr>
          <a:lstStyle/>
          <a:p>
            <a:r>
              <a:rPr lang="en-US" sz="1100" b="0" i="0" u="none" strike="noStrike" kern="1200" dirty="0" smtClean="0">
                <a:solidFill>
                  <a:schemeClr val="tx1"/>
                </a:solidFill>
                <a:effectLst/>
                <a:latin typeface="+mn-lt"/>
                <a:ea typeface="+mn-ea"/>
                <a:cs typeface="+mn-cs"/>
              </a:rPr>
              <a:t>#1.  GET YOU TO BE STILL</a:t>
            </a:r>
          </a:p>
          <a:p>
            <a:r>
              <a:rPr lang="en-US" sz="1100" b="0" i="0" u="none" strike="noStrike" kern="1200" dirty="0" smtClean="0">
                <a:solidFill>
                  <a:schemeClr val="tx1"/>
                </a:solidFill>
                <a:effectLst/>
                <a:latin typeface="+mn-lt"/>
                <a:ea typeface="+mn-ea"/>
                <a:cs typeface="+mn-cs"/>
              </a:rPr>
              <a:t>#2</a:t>
            </a:r>
            <a:r>
              <a:rPr lang="en-US" sz="1100" b="0" i="0" u="none" strike="noStrike" kern="1200" baseline="0" dirty="0" smtClean="0">
                <a:solidFill>
                  <a:schemeClr val="tx1"/>
                </a:solidFill>
                <a:effectLst/>
                <a:latin typeface="+mn-lt"/>
                <a:ea typeface="+mn-ea"/>
                <a:cs typeface="+mn-cs"/>
              </a:rPr>
              <a:t>  GET YOU TO BE SILENT</a:t>
            </a:r>
          </a:p>
          <a:p>
            <a:r>
              <a:rPr lang="en-US" sz="1100" b="0" i="0" u="none" strike="noStrike" kern="1200" baseline="0" dirty="0" smtClean="0">
                <a:solidFill>
                  <a:schemeClr val="tx1"/>
                </a:solidFill>
                <a:effectLst/>
                <a:latin typeface="+mn-lt"/>
                <a:ea typeface="+mn-ea"/>
                <a:cs typeface="+mn-cs"/>
              </a:rPr>
              <a:t>#3  GET YOU TO BE CLEAR</a:t>
            </a:r>
          </a:p>
          <a:p>
            <a:r>
              <a:rPr lang="en-US" sz="1100" b="0" i="0" u="none" strike="noStrike" kern="1200" baseline="0" dirty="0" smtClean="0">
                <a:solidFill>
                  <a:schemeClr val="tx1"/>
                </a:solidFill>
                <a:effectLst/>
                <a:latin typeface="+mn-lt"/>
                <a:ea typeface="+mn-ea"/>
                <a:cs typeface="+mn-cs"/>
              </a:rPr>
              <a:t>#4  Get you to focus on what is distracting you </a:t>
            </a:r>
          </a:p>
          <a:p>
            <a:pPr marL="228600" indent="-228600">
              <a:buAutoNum type="arabicPeriod" startAt="5"/>
            </a:pPr>
            <a:r>
              <a:rPr lang="en-US" sz="1100" b="0" i="0" u="none" strike="noStrike" kern="1200" baseline="0" dirty="0" smtClean="0">
                <a:solidFill>
                  <a:schemeClr val="tx1"/>
                </a:solidFill>
                <a:effectLst/>
                <a:latin typeface="+mn-lt"/>
                <a:ea typeface="+mn-ea"/>
                <a:cs typeface="+mn-cs"/>
              </a:rPr>
              <a:t>Get you to accept reality that life is hard for all of us – did you know that EVERY dropped something in the bag (and those of you who didn’t are still holding your bags).  </a:t>
            </a:r>
          </a:p>
          <a:p>
            <a:pPr marL="228600" indent="-228600">
              <a:buAutoNum type="arabicPeriod" startAt="5"/>
            </a:pPr>
            <a:r>
              <a:rPr lang="en-US" sz="1100" b="0" i="0" u="none" strike="noStrike" kern="1200" baseline="0" dirty="0" smtClean="0">
                <a:solidFill>
                  <a:schemeClr val="tx1"/>
                </a:solidFill>
                <a:effectLst/>
                <a:latin typeface="+mn-lt"/>
                <a:ea typeface="+mn-ea"/>
                <a:cs typeface="+mn-cs"/>
              </a:rPr>
              <a:t>When you come to practice you actually drop bags.  . .  But those bags are the easiest bags to drop.  Many people are carry emotional bags (doubt, fear, lack of confidence).   We ALL have bags – today you were real with yourself and faced up to your bag. It took an act of courage to drop the bag in front of everyone—you achieved something by the simple act of dropping the bag.  You were HONEST, real, genuine.  Notice how all your fellow teammates had a little bit of baggage that we all brought. </a:t>
            </a:r>
          </a:p>
          <a:p>
            <a:pPr marL="228600" indent="-228600">
              <a:buAutoNum type="arabicPeriod" startAt="5"/>
            </a:pPr>
            <a:r>
              <a:rPr lang="en-US" sz="1100" b="0" i="0" u="none" strike="noStrike" kern="1200" baseline="0" dirty="0" smtClean="0">
                <a:solidFill>
                  <a:schemeClr val="tx1"/>
                </a:solidFill>
                <a:effectLst/>
                <a:latin typeface="+mn-lt"/>
                <a:ea typeface="+mn-ea"/>
                <a:cs typeface="+mn-cs"/>
              </a:rPr>
              <a:t>We all have bags – nothing to be ashamed of. . . I always like to do the exercise to “MODEL that I have bags” . . .  Did any of you “notice” that the speaker dropped the bags, your coaches dropped the bag, teachers dropped the bag.  </a:t>
            </a:r>
          </a:p>
          <a:p>
            <a:pPr marL="228600" indent="-228600">
              <a:buAutoNum type="arabicPeriod" startAt="5"/>
            </a:pPr>
            <a:r>
              <a:rPr lang="en-US" sz="1100" b="0" i="0" u="none" strike="noStrike" kern="1200" baseline="0" dirty="0" smtClean="0">
                <a:solidFill>
                  <a:schemeClr val="tx1"/>
                </a:solidFill>
                <a:effectLst/>
                <a:latin typeface="+mn-lt"/>
                <a:ea typeface="+mn-ea"/>
                <a:cs typeface="+mn-cs"/>
              </a:rPr>
              <a:t>Show video of how </a:t>
            </a:r>
            <a:r>
              <a:rPr lang="en-US" sz="1100" b="0" i="0" u="none" strike="noStrike" kern="1200" baseline="0" dirty="0" err="1" smtClean="0">
                <a:solidFill>
                  <a:schemeClr val="tx1"/>
                </a:solidFill>
                <a:effectLst/>
                <a:latin typeface="+mn-lt"/>
                <a:ea typeface="+mn-ea"/>
                <a:cs typeface="+mn-cs"/>
              </a:rPr>
              <a:t>Zappos</a:t>
            </a:r>
            <a:r>
              <a:rPr lang="en-US" sz="1100" b="0" i="0" u="none" strike="noStrike" kern="1200" baseline="0" dirty="0" smtClean="0">
                <a:solidFill>
                  <a:schemeClr val="tx1"/>
                </a:solidFill>
                <a:effectLst/>
                <a:latin typeface="+mn-lt"/>
                <a:ea typeface="+mn-ea"/>
                <a:cs typeface="+mn-cs"/>
              </a:rPr>
              <a:t> does it:  “employees share what is keeping them distracted.”</a:t>
            </a:r>
          </a:p>
          <a:p>
            <a:pPr marL="228600" indent="-228600">
              <a:buAutoNum type="arabicPeriod" startAt="5"/>
            </a:pPr>
            <a:r>
              <a:rPr lang="en-US" sz="1100" b="0" i="0" u="none" strike="noStrike" kern="1200" baseline="0" dirty="0" smtClean="0">
                <a:solidFill>
                  <a:schemeClr val="tx1"/>
                </a:solidFill>
                <a:effectLst/>
                <a:latin typeface="+mn-lt"/>
                <a:ea typeface="+mn-ea"/>
                <a:cs typeface="+mn-cs"/>
              </a:rPr>
              <a:t>Take the time before practice and do a bag drop – write down the things and </a:t>
            </a:r>
          </a:p>
          <a:p>
            <a:pPr marL="228600" indent="-228600">
              <a:buAutoNum type="arabicPeriod" startAt="5"/>
            </a:pPr>
            <a:r>
              <a:rPr lang="en-US" sz="1100" b="0" i="0" u="none" strike="noStrike" kern="1200" baseline="0" dirty="0" smtClean="0">
                <a:solidFill>
                  <a:schemeClr val="tx1"/>
                </a:solidFill>
                <a:effectLst/>
                <a:latin typeface="+mn-lt"/>
                <a:ea typeface="+mn-ea"/>
                <a:cs typeface="+mn-cs"/>
              </a:rPr>
              <a:t>Take it to the cross and leave it there:  </a:t>
            </a:r>
          </a:p>
          <a:p>
            <a:pPr marL="228600" indent="-228600">
              <a:buAutoNum type="arabicPeriod" startAt="5"/>
            </a:pPr>
            <a:r>
              <a:rPr lang="en-US" sz="1100" b="0" i="0" u="none" strike="noStrike" kern="1200" baseline="0" dirty="0" smtClean="0">
                <a:solidFill>
                  <a:schemeClr val="tx1"/>
                </a:solidFill>
                <a:effectLst/>
                <a:latin typeface="+mn-lt"/>
                <a:ea typeface="+mn-ea"/>
                <a:cs typeface="+mn-cs"/>
              </a:rPr>
              <a:t>I take these bags to the pastor and ask the pastor to “PRAY” over these bags and the person who wrote them- whatever they are going through to give them supernatural strength and courage. </a:t>
            </a:r>
            <a:endParaRPr lang="en-US" sz="1100" b="0" i="0" u="none" strike="noStrike" kern="1200" dirty="0" smtClean="0">
              <a:solidFill>
                <a:schemeClr val="tx1"/>
              </a:solidFill>
              <a:effectLst/>
              <a:latin typeface="+mn-lt"/>
              <a:ea typeface="+mn-ea"/>
              <a:cs typeface="+mn-cs"/>
            </a:endParaRPr>
          </a:p>
          <a:p>
            <a:endParaRPr lang="en-US" sz="1100" b="0" i="0" u="none" strike="noStrike" kern="1200" dirty="0" smtClean="0">
              <a:solidFill>
                <a:schemeClr val="tx1"/>
              </a:solidFill>
              <a:effectLst/>
              <a:latin typeface="+mn-lt"/>
              <a:ea typeface="+mn-ea"/>
              <a:cs typeface="+mn-cs"/>
            </a:endParaRPr>
          </a:p>
          <a:p>
            <a:r>
              <a:rPr lang="en-US" sz="1100" b="0" i="0" u="none" strike="noStrike" kern="1200" dirty="0" smtClean="0">
                <a:solidFill>
                  <a:schemeClr val="tx1"/>
                </a:solidFill>
                <a:effectLst/>
                <a:latin typeface="+mn-lt"/>
                <a:ea typeface="+mn-ea"/>
                <a:cs typeface="+mn-cs"/>
              </a:rPr>
              <a:t>If your mind is empty, it is always ready for anything; it is open to everything.</a:t>
            </a:r>
          </a:p>
          <a:p>
            <a:endParaRPr lang="en-US" sz="1100" b="0" i="0" u="none" strike="noStrike"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Being “present” is a simple concept, yet difficult to achieve. Being present is the act of being in the present moment in our mind and body, not thinking about the past or future, but being in the moment with the person we are listening to. We are not wishing to be somewhere else. Being present means practicing self-control. It means suppressing </a:t>
            </a:r>
          </a:p>
          <a:p>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One thing that hasn't been mentioned (that I personally found life changing) is understanding the paradigm shift. If you're unfamiliar with the term, it's basically your auto-pilot. It's your daily habits and responsible for every decision you make in life.</a:t>
            </a:r>
          </a:p>
          <a:p>
            <a:r>
              <a:rPr lang="en-US" sz="1100" b="0" i="0" kern="1200" dirty="0" smtClean="0">
                <a:solidFill>
                  <a:schemeClr val="tx1"/>
                </a:solidFill>
                <a:effectLst/>
                <a:latin typeface="+mn-lt"/>
                <a:ea typeface="+mn-ea"/>
                <a:cs typeface="+mn-cs"/>
              </a:rPr>
              <a:t>Something Bob Proctor said really hit home with me. "If your income today is much the same as it was two years ago, then it will be the same two years from now if the paradigm doesn't shift." He was right. Changing your mental programming is key if you want to be successful. </a:t>
            </a:r>
          </a:p>
          <a:p>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They way you experience this workshop has more to do with YOU (your perceptions,</a:t>
            </a:r>
            <a:r>
              <a:rPr lang="en-US" sz="1100" b="0" i="0" kern="1200" baseline="0" dirty="0" smtClean="0">
                <a:solidFill>
                  <a:schemeClr val="tx1"/>
                </a:solidFill>
                <a:effectLst/>
                <a:latin typeface="+mn-lt"/>
                <a:ea typeface="+mn-ea"/>
                <a:cs typeface="+mn-cs"/>
              </a:rPr>
              <a:t> receptions, inceptions, deceptions, and conceptions) than anything else.  It will color and shape the information today. </a:t>
            </a:r>
            <a:endParaRPr lang="en-US" sz="1100" b="0" i="0" kern="1200" dirty="0" smtClean="0">
              <a:solidFill>
                <a:schemeClr val="tx1"/>
              </a:solidFill>
              <a:effectLst/>
              <a:latin typeface="+mn-lt"/>
              <a:ea typeface="+mn-ea"/>
              <a:cs typeface="+mn-cs"/>
            </a:endParaRPr>
          </a:p>
          <a:p>
            <a:pPr lvl="0" rtl="0">
              <a:spcBef>
                <a:spcPts val="0"/>
              </a:spcBef>
              <a:buNone/>
            </a:pPr>
            <a:endParaRPr lang="en-US" dirty="0" smtClean="0"/>
          </a:p>
          <a:p>
            <a:pPr lvl="0" rtl="0">
              <a:spcBef>
                <a:spcPts val="0"/>
              </a:spcBef>
              <a:buNone/>
            </a:pPr>
            <a:endParaRPr lang="en-US" dirty="0" smtClean="0"/>
          </a:p>
          <a:p>
            <a:pPr lvl="0" rtl="0">
              <a:spcBef>
                <a:spcPts val="0"/>
              </a:spcBef>
              <a:buNone/>
            </a:pPr>
            <a:r>
              <a:rPr lang="en-US" dirty="0" smtClean="0"/>
              <a:t>https://www.youtube.com/watch?v=-zdJ1ubvoXs   </a:t>
            </a:r>
            <a:r>
              <a:rPr lang="en-US" dirty="0" smtClean="0">
                <a:sym typeface="Wingdings" panose="05000000000000000000" pitchFamily="2" charset="2"/>
              </a:rPr>
              <a:t>Excellent video 9 minutes (a similar dropping the bag exercise). </a:t>
            </a:r>
          </a:p>
          <a:p>
            <a:pPr lvl="0" rtl="0">
              <a:spcBef>
                <a:spcPts val="0"/>
              </a:spcBef>
              <a:buNone/>
            </a:pPr>
            <a:endParaRPr lang="en-US" dirty="0" smtClean="0">
              <a:sym typeface="Wingdings" panose="05000000000000000000" pitchFamily="2" charset="2"/>
            </a:endParaRPr>
          </a:p>
          <a:p>
            <a:pPr lvl="0" rtl="0">
              <a:spcBef>
                <a:spcPts val="0"/>
              </a:spcBef>
              <a:buNone/>
            </a:pPr>
            <a:r>
              <a:rPr lang="en-US" dirty="0" smtClean="0">
                <a:sym typeface="Wingdings" panose="05000000000000000000" pitchFamily="2" charset="2"/>
              </a:rPr>
              <a:t>Reasons: </a:t>
            </a:r>
          </a:p>
          <a:p>
            <a:pPr marL="171450" lvl="0" indent="-171450" rtl="0">
              <a:spcBef>
                <a:spcPts val="0"/>
              </a:spcBef>
              <a:buFont typeface="Arial" panose="020B0604020202020204" pitchFamily="34" charset="0"/>
              <a:buChar char="•"/>
            </a:pPr>
            <a:r>
              <a:rPr lang="en-US" dirty="0" smtClean="0">
                <a:sym typeface="Wingdings" panose="05000000000000000000" pitchFamily="2" charset="2"/>
              </a:rPr>
              <a:t>There is an “honoring” of presence </a:t>
            </a:r>
          </a:p>
          <a:p>
            <a:pPr marL="171450" lvl="0" indent="-171450" rtl="0">
              <a:spcBef>
                <a:spcPts val="0"/>
              </a:spcBef>
              <a:buFont typeface="Arial" panose="020B0604020202020204" pitchFamily="34" charset="0"/>
              <a:buChar char="•"/>
            </a:pPr>
            <a:r>
              <a:rPr lang="en-US" dirty="0" smtClean="0">
                <a:sym typeface="Wingdings" panose="05000000000000000000" pitchFamily="2" charset="2"/>
              </a:rPr>
              <a:t>Quiet the mind – still the mind </a:t>
            </a:r>
          </a:p>
          <a:p>
            <a:pPr marL="171450" lvl="0" indent="-171450" rtl="0">
              <a:spcBef>
                <a:spcPts val="0"/>
              </a:spcBef>
              <a:buFont typeface="Arial" panose="020B0604020202020204" pitchFamily="34" charset="0"/>
              <a:buChar char="•"/>
            </a:pPr>
            <a:r>
              <a:rPr lang="en-US" sz="1100" b="0" i="0" kern="1200" dirty="0" smtClean="0">
                <a:solidFill>
                  <a:schemeClr val="tx1"/>
                </a:solidFill>
                <a:effectLst/>
                <a:latin typeface="+mn-lt"/>
                <a:ea typeface="+mn-ea"/>
                <a:cs typeface="+mn-cs"/>
              </a:rPr>
              <a:t>Listening to the messages that are being given to you? </a:t>
            </a:r>
          </a:p>
          <a:p>
            <a:pPr marL="171450" lvl="0" indent="-171450" rtl="0">
              <a:spcBef>
                <a:spcPts val="0"/>
              </a:spcBef>
              <a:buFont typeface="Arial" panose="020B0604020202020204" pitchFamily="34" charset="0"/>
              <a:buChar char="•"/>
            </a:pPr>
            <a:r>
              <a:rPr lang="en-US" sz="1100" b="0" i="0" kern="1200" dirty="0" smtClean="0">
                <a:solidFill>
                  <a:schemeClr val="tx1"/>
                </a:solidFill>
                <a:effectLst/>
                <a:latin typeface="+mn-lt"/>
                <a:ea typeface="+mn-ea"/>
                <a:cs typeface="+mn-cs"/>
              </a:rPr>
              <a:t>Zen – opportunity</a:t>
            </a:r>
            <a:r>
              <a:rPr lang="en-US" sz="1100" b="0" i="0" kern="1200" baseline="0" dirty="0" smtClean="0">
                <a:solidFill>
                  <a:schemeClr val="tx1"/>
                </a:solidFill>
                <a:effectLst/>
                <a:latin typeface="+mn-lt"/>
                <a:ea typeface="+mn-ea"/>
                <a:cs typeface="+mn-cs"/>
              </a:rPr>
              <a:t> to listen to yourself.  </a:t>
            </a:r>
          </a:p>
          <a:p>
            <a:pPr marL="171450" lvl="0" indent="-171450" rtl="0">
              <a:spcBef>
                <a:spcPts val="0"/>
              </a:spcBef>
              <a:buFont typeface="Arial" panose="020B0604020202020204" pitchFamily="34" charset="0"/>
              <a:buChar char="•"/>
            </a:pPr>
            <a:r>
              <a:rPr lang="en-US" sz="1100" b="0" i="0" kern="1200" dirty="0" smtClean="0">
                <a:solidFill>
                  <a:schemeClr val="tx1"/>
                </a:solidFill>
                <a:effectLst/>
                <a:latin typeface="+mn-lt"/>
                <a:ea typeface="+mn-ea"/>
                <a:cs typeface="+mn-cs"/>
              </a:rPr>
              <a:t>Ready oneself to hear the messages of others? </a:t>
            </a:r>
          </a:p>
          <a:p>
            <a:pPr marL="171450" lvl="0" indent="-171450" rtl="0">
              <a:spcBef>
                <a:spcPts val="0"/>
              </a:spcBef>
              <a:buFont typeface="Arial" panose="020B0604020202020204" pitchFamily="34" charset="0"/>
              <a:buChar char="•"/>
            </a:pPr>
            <a:r>
              <a:rPr lang="en-US" sz="1100" b="0" i="0" kern="1200" dirty="0" smtClean="0">
                <a:solidFill>
                  <a:schemeClr val="tx1"/>
                </a:solidFill>
                <a:effectLst/>
                <a:latin typeface="+mn-lt"/>
                <a:ea typeface="+mn-ea"/>
                <a:cs typeface="+mn-cs"/>
              </a:rPr>
              <a:t>enable you to hear the message your Inner Child, Your Inner Intelligence, is trying desperately to share. </a:t>
            </a:r>
          </a:p>
          <a:p>
            <a:pPr marL="171450" lvl="0" indent="-171450" rtl="0">
              <a:spcBef>
                <a:spcPts val="0"/>
              </a:spcBef>
              <a:buFont typeface="Arial" panose="020B0604020202020204" pitchFamily="34" charset="0"/>
              <a:buChar char="•"/>
            </a:pPr>
            <a:r>
              <a:rPr lang="en-US" sz="1100" b="0" i="0" kern="1200" dirty="0" smtClean="0">
                <a:solidFill>
                  <a:schemeClr val="tx1"/>
                </a:solidFill>
                <a:effectLst/>
                <a:latin typeface="+mn-lt"/>
                <a:ea typeface="+mn-ea"/>
                <a:cs typeface="+mn-cs"/>
              </a:rPr>
              <a:t>Hear the voice of GOD, </a:t>
            </a:r>
          </a:p>
          <a:p>
            <a:pPr marL="171450" lvl="0" indent="-171450" rtl="0">
              <a:spcBef>
                <a:spcPts val="0"/>
              </a:spcBef>
              <a:buFont typeface="Arial" panose="020B0604020202020204" pitchFamily="34" charset="0"/>
              <a:buChar char="•"/>
            </a:pPr>
            <a:r>
              <a:rPr lang="en-US" sz="1100" b="0" i="0" kern="1200" dirty="0" smtClean="0">
                <a:solidFill>
                  <a:schemeClr val="tx1"/>
                </a:solidFill>
                <a:effectLst/>
                <a:latin typeface="+mn-lt"/>
                <a:ea typeface="+mn-ea"/>
                <a:cs typeface="+mn-cs"/>
              </a:rPr>
              <a:t>Enable you to quiet the mind</a:t>
            </a:r>
          </a:p>
          <a:p>
            <a:pPr marL="171450" lvl="0" indent="-171450" rtl="0">
              <a:spcBef>
                <a:spcPts val="0"/>
              </a:spcBef>
              <a:buFont typeface="Arial" panose="020B0604020202020204" pitchFamily="34" charset="0"/>
              <a:buChar char="•"/>
            </a:pPr>
            <a:r>
              <a:rPr lang="en-US" sz="1100" b="0" i="0" kern="1200" dirty="0" smtClean="0">
                <a:solidFill>
                  <a:schemeClr val="tx1"/>
                </a:solidFill>
                <a:effectLst/>
                <a:latin typeface="+mn-lt"/>
                <a:ea typeface="+mn-ea"/>
                <a:cs typeface="+mn-cs"/>
              </a:rPr>
              <a:t>Feed your soul, heal the body and gain inner peace.</a:t>
            </a:r>
          </a:p>
          <a:p>
            <a:pPr marL="171450" lvl="0" indent="-171450" rtl="0">
              <a:spcBef>
                <a:spcPts val="0"/>
              </a:spcBef>
              <a:buFont typeface="Arial" panose="020B0604020202020204" pitchFamily="34" charset="0"/>
              <a:buChar char="•"/>
            </a:pPr>
            <a:r>
              <a:rPr lang="en-US" sz="1100" b="0" i="0" kern="1200" dirty="0" smtClean="0">
                <a:solidFill>
                  <a:schemeClr val="tx1"/>
                </a:solidFill>
                <a:effectLst/>
                <a:latin typeface="+mn-lt"/>
                <a:ea typeface="+mn-ea"/>
                <a:cs typeface="+mn-cs"/>
                <a:sym typeface="Wingdings" panose="05000000000000000000" pitchFamily="2" charset="2"/>
              </a:rPr>
              <a:t>Introverts gain strength from</a:t>
            </a:r>
            <a:r>
              <a:rPr lang="en-US" sz="1100" b="0" i="0" kern="1200" baseline="0" dirty="0" smtClean="0">
                <a:solidFill>
                  <a:schemeClr val="tx1"/>
                </a:solidFill>
                <a:effectLst/>
                <a:latin typeface="+mn-lt"/>
                <a:ea typeface="+mn-ea"/>
                <a:cs typeface="+mn-cs"/>
                <a:sym typeface="Wingdings" panose="05000000000000000000" pitchFamily="2" charset="2"/>
              </a:rPr>
              <a:t> silence </a:t>
            </a:r>
          </a:p>
          <a:p>
            <a:pPr marL="171450" lvl="0" indent="-171450" rtl="0">
              <a:spcBef>
                <a:spcPts val="0"/>
              </a:spcBef>
              <a:buFont typeface="Arial" panose="020B0604020202020204" pitchFamily="34" charset="0"/>
              <a:buChar char="•"/>
            </a:pPr>
            <a:r>
              <a:rPr lang="en-US" sz="1100" b="0" i="0" kern="1200" baseline="0" dirty="0" smtClean="0">
                <a:solidFill>
                  <a:schemeClr val="tx1"/>
                </a:solidFill>
                <a:effectLst/>
                <a:latin typeface="+mn-lt"/>
                <a:ea typeface="+mn-ea"/>
                <a:cs typeface="+mn-cs"/>
                <a:sym typeface="Wingdings" panose="05000000000000000000" pitchFamily="2" charset="2"/>
              </a:rPr>
              <a:t>So we can bring forth the best US (“</a:t>
            </a:r>
            <a:r>
              <a:rPr lang="en-US" sz="1100" b="0" i="0" kern="1200" baseline="0" dirty="0" err="1" smtClean="0">
                <a:solidFill>
                  <a:schemeClr val="tx1"/>
                </a:solidFill>
                <a:effectLst/>
                <a:latin typeface="+mn-lt"/>
                <a:ea typeface="+mn-ea"/>
                <a:cs typeface="+mn-cs"/>
                <a:sym typeface="Wingdings" panose="05000000000000000000" pitchFamily="2" charset="2"/>
              </a:rPr>
              <a:t>shi</a:t>
            </a:r>
            <a:r>
              <a:rPr lang="en-US" sz="1100" b="0" i="0" kern="1200" baseline="0" dirty="0" smtClean="0">
                <a:solidFill>
                  <a:schemeClr val="tx1"/>
                </a:solidFill>
                <a:effectLst/>
                <a:latin typeface="+mn-lt"/>
                <a:ea typeface="+mn-ea"/>
                <a:cs typeface="+mn-cs"/>
                <a:sym typeface="Wingdings" panose="05000000000000000000" pitchFamily="2" charset="2"/>
              </a:rPr>
              <a:t>”)</a:t>
            </a:r>
            <a:endParaRPr lang="en-US" dirty="0" smtClean="0">
              <a:sym typeface="Wingdings" panose="05000000000000000000" pitchFamily="2" charset="2"/>
            </a:endParaRPr>
          </a:p>
          <a:p>
            <a:pPr lvl="0" rtl="0">
              <a:spcBef>
                <a:spcPts val="0"/>
              </a:spcBef>
              <a:buNone/>
            </a:pPr>
            <a:r>
              <a:rPr lang="en-US" dirty="0" smtClean="0">
                <a:sym typeface="Wingdings" panose="05000000000000000000" pitchFamily="2" charset="2"/>
              </a:rPr>
              <a:t>The</a:t>
            </a:r>
            <a:r>
              <a:rPr lang="en-US" baseline="0" dirty="0" smtClean="0">
                <a:sym typeface="Wingdings" panose="05000000000000000000" pitchFamily="2" charset="2"/>
              </a:rPr>
              <a:t> purest form of listening is to listen with out memory or agenda </a:t>
            </a:r>
            <a:endParaRPr lang="en-US" dirty="0" smtClean="0">
              <a:sym typeface="Wingdings" panose="05000000000000000000" pitchFamily="2" charset="2"/>
            </a:endParaRPr>
          </a:p>
          <a:p>
            <a:pPr lvl="0" rtl="0">
              <a:spcBef>
                <a:spcPts val="0"/>
              </a:spcBef>
              <a:buNone/>
            </a:pPr>
            <a:r>
              <a:rPr lang="en-US" dirty="0" smtClean="0">
                <a:sym typeface="Wingdings" panose="05000000000000000000" pitchFamily="2" charset="2"/>
              </a:rPr>
              <a:t>Story of Zen Master  - poured the cup over – to empty our bags so more</a:t>
            </a:r>
            <a:r>
              <a:rPr lang="en-US" baseline="0" dirty="0" smtClean="0">
                <a:sym typeface="Wingdings" panose="05000000000000000000" pitchFamily="2" charset="2"/>
              </a:rPr>
              <a:t> can come in. </a:t>
            </a:r>
            <a:endParaRPr lang="en-US" dirty="0" smtClean="0">
              <a:sym typeface="Wingdings" panose="05000000000000000000" pitchFamily="2" charset="2"/>
            </a:endParaRPr>
          </a:p>
          <a:p>
            <a:pPr lvl="0" rtl="0">
              <a:spcBef>
                <a:spcPts val="0"/>
              </a:spcBef>
              <a:buNone/>
            </a:pPr>
            <a:endParaRPr lang="en-US" dirty="0" smtClean="0">
              <a:sym typeface="Wingdings" panose="05000000000000000000" pitchFamily="2" charset="2"/>
            </a:endParaRPr>
          </a:p>
          <a:p>
            <a:pPr lvl="0" rtl="0">
              <a:spcBef>
                <a:spcPts val="0"/>
              </a:spcBef>
              <a:buNone/>
            </a:pPr>
            <a:r>
              <a:rPr lang="en-US" dirty="0" smtClean="0">
                <a:sym typeface="Wingdings" panose="05000000000000000000" pitchFamily="2" charset="2"/>
              </a:rPr>
              <a:t>Zen listening </a:t>
            </a:r>
          </a:p>
          <a:p>
            <a:pPr lvl="0" rtl="0">
              <a:spcBef>
                <a:spcPts val="0"/>
              </a:spcBef>
              <a:buNone/>
            </a:pPr>
            <a:r>
              <a:rPr lang="en-US" dirty="0" smtClean="0">
                <a:sym typeface="Wingdings" panose="05000000000000000000" pitchFamily="2" charset="2"/>
              </a:rPr>
              <a:t>focus on self-awareness, </a:t>
            </a:r>
            <a:r>
              <a:rPr lang="en-US" dirty="0" err="1" smtClean="0">
                <a:sym typeface="Wingdings" panose="05000000000000000000" pitchFamily="2" charset="2"/>
              </a:rPr>
              <a:t>intersectionality</a:t>
            </a:r>
            <a:r>
              <a:rPr lang="en-US" dirty="0" smtClean="0">
                <a:sym typeface="Wingdings" panose="05000000000000000000" pitchFamily="2" charset="2"/>
              </a:rPr>
              <a:t>, and intercultural understanding,</a:t>
            </a:r>
          </a:p>
          <a:p>
            <a:pPr lvl="0" rtl="0">
              <a:spcBef>
                <a:spcPts val="0"/>
              </a:spcBef>
              <a:buNone/>
            </a:pPr>
            <a:endParaRPr lang="en-US" dirty="0" smtClean="0"/>
          </a:p>
          <a:p>
            <a:pPr lvl="0" rtl="0">
              <a:spcBef>
                <a:spcPts val="0"/>
              </a:spcBef>
              <a:buNone/>
            </a:pPr>
            <a:r>
              <a:rPr lang="en-US" dirty="0" smtClean="0"/>
              <a:t>it’s important to acknowledge at the meeting that we are all connected with issues that may</a:t>
            </a:r>
            <a:r>
              <a:rPr lang="en-US" baseline="0" dirty="0" smtClean="0"/>
              <a:t> go throughout minds.  We are simply recognizing it as such. </a:t>
            </a:r>
            <a:r>
              <a:rPr lang="en-US" dirty="0" smtClean="0"/>
              <a:t> you are open to talking about areas for improvement. Doing this shows your manager that you have a realistic view of your own performance</a:t>
            </a:r>
            <a:endParaRPr lang="en-US" dirty="0" smtClean="0">
              <a:sym typeface="Wingdings" panose="05000000000000000000" pitchFamily="2" charset="2"/>
            </a:endParaRPr>
          </a:p>
          <a:p>
            <a:pPr lvl="0" rtl="0">
              <a:spcBef>
                <a:spcPts val="0"/>
              </a:spcBef>
              <a:buNone/>
            </a:pPr>
            <a:endParaRPr lang="en-US" dirty="0" smtClean="0">
              <a:sym typeface="Wingdings" panose="05000000000000000000" pitchFamily="2" charset="2"/>
            </a:endParaRPr>
          </a:p>
          <a:p>
            <a:pPr lvl="0" rtl="0">
              <a:spcBef>
                <a:spcPts val="0"/>
              </a:spcBef>
              <a:buNone/>
            </a:pPr>
            <a:r>
              <a:rPr lang="en-US" dirty="0" smtClean="0">
                <a:sym typeface="Wingdings" panose="05000000000000000000" pitchFamily="2" charset="2"/>
              </a:rPr>
              <a:t>Watch the content of the conversation – look for and</a:t>
            </a:r>
            <a:r>
              <a:rPr lang="en-US" baseline="0" dirty="0" smtClean="0">
                <a:sym typeface="Wingdings" panose="05000000000000000000" pitchFamily="2" charset="2"/>
              </a:rPr>
              <a:t> examine WHAT (look at the conditions) and WHY (the emotions, feelings) </a:t>
            </a:r>
          </a:p>
          <a:p>
            <a:pPr lvl="0" rtl="0">
              <a:spcBef>
                <a:spcPts val="0"/>
              </a:spcBef>
              <a:buNone/>
            </a:pPr>
            <a:r>
              <a:rPr lang="en-US" dirty="0" smtClean="0">
                <a:sym typeface="Wingdings" panose="05000000000000000000" pitchFamily="2" charset="2"/>
              </a:rPr>
              <a:t>Puts you in a happy state.</a:t>
            </a:r>
            <a:r>
              <a:rPr lang="en-US" baseline="0" dirty="0" smtClean="0">
                <a:sym typeface="Wingdings" panose="05000000000000000000" pitchFamily="2" charset="2"/>
              </a:rPr>
              <a:t> </a:t>
            </a:r>
          </a:p>
          <a:p>
            <a:pPr lvl="0" rtl="0">
              <a:spcBef>
                <a:spcPts val="0"/>
              </a:spcBef>
              <a:buNone/>
            </a:pPr>
            <a:endParaRPr lang="en-US" baseline="0" dirty="0" smtClean="0">
              <a:sym typeface="Wingdings" panose="05000000000000000000" pitchFamily="2" charset="2"/>
            </a:endParaRPr>
          </a:p>
          <a:p>
            <a:pPr lvl="0" rtl="0">
              <a:spcBef>
                <a:spcPts val="0"/>
              </a:spcBef>
              <a:buNone/>
            </a:pPr>
            <a:r>
              <a:rPr lang="en-US" baseline="0" dirty="0" smtClean="0">
                <a:sym typeface="Wingdings" panose="05000000000000000000" pitchFamily="2" charset="2"/>
              </a:rPr>
              <a:t>Allows you to LISTEN to you.  This is what ZEN listening is about… Listening to oneself, breath, heartbeat, thoughts. </a:t>
            </a:r>
          </a:p>
          <a:p>
            <a:pPr lvl="0" rtl="0">
              <a:spcBef>
                <a:spcPts val="0"/>
              </a:spcBef>
              <a:buNone/>
            </a:pPr>
            <a:endParaRPr lang="en-US" baseline="0" dirty="0" smtClean="0">
              <a:sym typeface="Wingdings" panose="05000000000000000000" pitchFamily="2" charset="2"/>
            </a:endParaRPr>
          </a:p>
          <a:p>
            <a:pPr lvl="0" rtl="0">
              <a:spcBef>
                <a:spcPts val="0"/>
              </a:spcBef>
              <a:buNone/>
            </a:pPr>
            <a:r>
              <a:rPr lang="en-US" dirty="0" smtClean="0">
                <a:sym typeface="Wingdings" panose="05000000000000000000" pitchFamily="2" charset="2"/>
              </a:rPr>
              <a:t>Tell one unique thing about you that no one knows. </a:t>
            </a:r>
          </a:p>
          <a:p>
            <a:pPr lvl="0" rtl="0">
              <a:spcBef>
                <a:spcPts val="0"/>
              </a:spcBef>
              <a:buNone/>
            </a:pPr>
            <a:endParaRPr lang="en-US" dirty="0" smtClean="0">
              <a:sym typeface="Wingdings" panose="05000000000000000000" pitchFamily="2" charset="2"/>
            </a:endParaRPr>
          </a:p>
          <a:p>
            <a:pPr lvl="0" rtl="0">
              <a:spcBef>
                <a:spcPts val="0"/>
              </a:spcBef>
              <a:buNone/>
            </a:pPr>
            <a:r>
              <a:rPr lang="en-US" dirty="0" smtClean="0">
                <a:sym typeface="Wingdings" panose="05000000000000000000" pitchFamily="2" charset="2"/>
              </a:rPr>
              <a:t>Notice Mr.</a:t>
            </a:r>
            <a:r>
              <a:rPr lang="en-US" baseline="0" dirty="0" smtClean="0">
                <a:sym typeface="Wingdings" panose="05000000000000000000" pitchFamily="2" charset="2"/>
              </a:rPr>
              <a:t> Rogers- emptying himself, taking off his shoes, putting on new shoes, dropping his sport coat so he could put on another, </a:t>
            </a:r>
          </a:p>
          <a:p>
            <a:pPr lvl="0" rtl="0">
              <a:spcBef>
                <a:spcPts val="0"/>
              </a:spcBef>
              <a:buNone/>
            </a:pPr>
            <a:endParaRPr lang="en-US" baseline="0" dirty="0" smtClean="0">
              <a:sym typeface="Wingdings" panose="05000000000000000000" pitchFamily="2" charset="2"/>
            </a:endParaRPr>
          </a:p>
          <a:p>
            <a:pPr lvl="0" rtl="0">
              <a:spcBef>
                <a:spcPts val="0"/>
              </a:spcBef>
              <a:buNone/>
            </a:pPr>
            <a:r>
              <a:rPr lang="en-US" baseline="0" dirty="0" smtClean="0">
                <a:sym typeface="Wingdings" panose="05000000000000000000" pitchFamily="2" charset="2"/>
              </a:rPr>
              <a:t>Jesus’ first miracle started symbolically after an “emptying”—the emptying of all the wine. </a:t>
            </a:r>
          </a:p>
          <a:p>
            <a:pPr lvl="0" rtl="0">
              <a:spcBef>
                <a:spcPts val="0"/>
              </a:spcBef>
              <a:buNone/>
            </a:pPr>
            <a:endParaRPr lang="en-US" dirty="0" smtClean="0"/>
          </a:p>
          <a:p>
            <a:pPr lvl="0" rtl="0">
              <a:spcBef>
                <a:spcPts val="0"/>
              </a:spcBef>
              <a:buNone/>
            </a:pPr>
            <a:r>
              <a:rPr lang="en-US" dirty="0" smtClean="0"/>
              <a:t>How do I show up in a way that is absolutely honest, absolutely respectful, absolutely </a:t>
            </a:r>
          </a:p>
          <a:p>
            <a:pPr lvl="0" rtl="0">
              <a:spcBef>
                <a:spcPts val="0"/>
              </a:spcBef>
              <a:buNone/>
            </a:pPr>
            <a:endParaRPr lang="en-US" dirty="0" smtClean="0"/>
          </a:p>
          <a:p>
            <a:pPr lvl="0" rtl="0">
              <a:spcBef>
                <a:spcPts val="0"/>
              </a:spcBef>
              <a:buNone/>
            </a:pPr>
            <a:r>
              <a:rPr lang="en-US" dirty="0" smtClean="0"/>
              <a:t>Your presence has</a:t>
            </a:r>
            <a:r>
              <a:rPr lang="en-US" baseline="0" dirty="0" smtClean="0"/>
              <a:t> a value and a contribution to other people.  </a:t>
            </a:r>
          </a:p>
          <a:p>
            <a:pPr lvl="0" rtl="0">
              <a:spcBef>
                <a:spcPts val="0"/>
              </a:spcBef>
              <a:buNone/>
            </a:pPr>
            <a:endParaRPr lang="en-US" baseline="0" dirty="0" smtClean="0"/>
          </a:p>
          <a:p>
            <a:pPr lvl="0" rtl="0">
              <a:spcBef>
                <a:spcPts val="0"/>
              </a:spcBef>
              <a:buNone/>
            </a:pPr>
            <a:r>
              <a:rPr lang="en-US" baseline="0" dirty="0" smtClean="0"/>
              <a:t>When we LET GO we can expose ourselves to the possibility that we can GRAB HOLD of something better (opportunity to listen to ourselves—better;  moment to focus on that thing getting us—better;  time to focus on the matter for a few minutes—better;  opportunity to acknowledge what is common for all of us---better;  ). </a:t>
            </a:r>
          </a:p>
          <a:p>
            <a:pPr lvl="0" rtl="0">
              <a:spcBef>
                <a:spcPts val="0"/>
              </a:spcBef>
              <a:buNone/>
            </a:pPr>
            <a:endParaRPr lang="en-US" baseline="0" dirty="0" smtClean="0"/>
          </a:p>
          <a:p>
            <a:pPr lvl="0" rtl="0">
              <a:spcBef>
                <a:spcPts val="0"/>
              </a:spcBef>
              <a:buNone/>
            </a:pPr>
            <a:r>
              <a:rPr lang="en-US" baseline="0" dirty="0" smtClean="0"/>
              <a:t>We let go of our judgments, let go of our prejudices, let go of our assumptions, let go of our predispositions so that we can fill up with something more.  </a:t>
            </a:r>
          </a:p>
          <a:p>
            <a:pPr lvl="0" rtl="0">
              <a:spcBef>
                <a:spcPts val="0"/>
              </a:spcBef>
              <a:buNone/>
            </a:pPr>
            <a:endParaRPr lang="en-US" baseline="0" dirty="0" smtClean="0"/>
          </a:p>
          <a:p>
            <a:pPr lvl="0" rtl="0">
              <a:spcBef>
                <a:spcPts val="0"/>
              </a:spcBef>
              <a:buNone/>
            </a:pPr>
            <a:r>
              <a:rPr lang="en-US" baseline="0" dirty="0" smtClean="0"/>
              <a:t>Student-Athlete: </a:t>
            </a:r>
          </a:p>
          <a:p>
            <a:pPr marL="228600" lvl="0" indent="-228600" rtl="0">
              <a:spcBef>
                <a:spcPts val="0"/>
              </a:spcBef>
              <a:buAutoNum type="arabicParenBoth"/>
            </a:pPr>
            <a:r>
              <a:rPr lang="en-US" baseline="0" dirty="0" smtClean="0"/>
              <a:t>From a student-athlete we are actually told to drop our bags, we put our bags down so that we can focus and be ready to practice to so we can listen to ourselves, listen to our teammates, listen to the coach, listen to the referee, listen to the environment </a:t>
            </a:r>
          </a:p>
          <a:p>
            <a:pPr marL="0" lvl="0" indent="0" rtl="0">
              <a:spcBef>
                <a:spcPts val="0"/>
              </a:spcBef>
              <a:buNone/>
            </a:pPr>
            <a:endParaRPr lang="en-US" dirty="0" smtClean="0"/>
          </a:p>
          <a:p>
            <a:pPr marL="0" lvl="0" indent="0" rtl="0">
              <a:spcBef>
                <a:spcPts val="0"/>
              </a:spcBef>
              <a:buNone/>
            </a:pPr>
            <a:r>
              <a:rPr lang="en-US" dirty="0" smtClean="0"/>
              <a:t>The actual process of dropping our problems</a:t>
            </a:r>
            <a:r>
              <a:rPr lang="en-US" baseline="0" dirty="0" smtClean="0"/>
              <a:t> in the bag is symbolic for dropping our problems into a bag [we drop our problem in a bag]</a:t>
            </a:r>
          </a:p>
          <a:p>
            <a:pPr marL="0" lvl="0" indent="0" rtl="0">
              <a:spcBef>
                <a:spcPts val="0"/>
              </a:spcBef>
              <a:buNone/>
            </a:pPr>
            <a:endParaRPr lang="en-US" baseline="0" dirty="0" smtClean="0"/>
          </a:p>
          <a:p>
            <a:pPr marL="0" lvl="0" indent="0" rtl="0">
              <a:spcBef>
                <a:spcPts val="0"/>
              </a:spcBef>
              <a:buNone/>
            </a:pPr>
            <a:r>
              <a:rPr lang="en-US" baseline="0" dirty="0" smtClean="0"/>
              <a:t>This is an exercise to help us LISTEN TO YOU – if you don’t really listen to you how can you listen to your coach? How can you listen to your team mates?  How can you listen to the bounce of the ball;?  How can you listen to the events of the game? How can you tune in to you and your A game and tune out the world.  How can you listen to your heart beat, your breathing, your goal, the sounds of you in you’re a-game. Don’t worry about the game, just worry about the process.  The process of dropping the bags? If you focus on the process of just clearing your mind, letting go you can be more focused, you can bring your very best self, you can and if everyone brings their best self and you bring your best self and the team brings their best self, you can be more powerful, you get an edge, you get the listener’s edge, </a:t>
            </a:r>
          </a:p>
          <a:p>
            <a:pPr marL="0" lvl="0" indent="0" rtl="0">
              <a:spcBef>
                <a:spcPts val="0"/>
              </a:spcBef>
              <a:buNone/>
            </a:pPr>
            <a:endParaRPr lang="en-US" baseline="0" dirty="0" smtClean="0"/>
          </a:p>
          <a:p>
            <a:pPr marL="0" lvl="0" indent="0" rtl="0">
              <a:spcBef>
                <a:spcPts val="0"/>
              </a:spcBef>
              <a:buNone/>
            </a:pPr>
            <a:r>
              <a:rPr lang="en-US" baseline="0" dirty="0" smtClean="0"/>
              <a:t>This is an exercise to build a community of people with clear minds;  This is an exercise to change the environment; To change the culture of the people you have around (people who are clear, people who’ve focused on their breathing, who are more relaxed, who are more focused. You want to work with people who </a:t>
            </a:r>
            <a:r>
              <a:rPr lang="en-US" baseline="0" dirty="0" err="1" smtClean="0"/>
              <a:t>ar</a:t>
            </a:r>
            <a:r>
              <a:rPr lang="en-US" baseline="0" dirty="0" smtClean="0"/>
              <a:t> </a:t>
            </a:r>
            <a:r>
              <a:rPr lang="en-US" baseline="0" dirty="0" err="1" smtClean="0"/>
              <a:t>efocused</a:t>
            </a:r>
            <a:r>
              <a:rPr lang="en-US" baseline="0" dirty="0" smtClean="0"/>
              <a:t>, in their element, who bring their A-game, less apt to go off, more stable, more relaxed. </a:t>
            </a:r>
          </a:p>
          <a:p>
            <a:pPr marL="0" lvl="0" indent="0" rtl="0">
              <a:spcBef>
                <a:spcPts val="0"/>
              </a:spcBef>
              <a:buNone/>
            </a:pPr>
            <a:endParaRPr lang="en-US" baseline="0" dirty="0" smtClean="0"/>
          </a:p>
          <a:p>
            <a:pPr marL="0" lvl="0" indent="0" rtl="0">
              <a:spcBef>
                <a:spcPts val="0"/>
              </a:spcBef>
              <a:buNone/>
            </a:pPr>
            <a:r>
              <a:rPr lang="en-US" dirty="0" smtClean="0"/>
              <a:t>It is aimed to get RESULTS: clearer mind. </a:t>
            </a:r>
          </a:p>
          <a:p>
            <a:pPr marL="0" lvl="0" indent="0" rtl="0">
              <a:spcBef>
                <a:spcPts val="0"/>
              </a:spcBef>
              <a:buNone/>
            </a:pPr>
            <a:endParaRPr lang="en-US" dirty="0" smtClean="0"/>
          </a:p>
          <a:p>
            <a:pPr marL="0" lvl="0" indent="0" rtl="0">
              <a:spcBef>
                <a:spcPts val="0"/>
              </a:spcBef>
              <a:buNone/>
            </a:pPr>
            <a:r>
              <a:rPr lang="en-US" dirty="0" smtClean="0"/>
              <a:t>GET</a:t>
            </a:r>
            <a:r>
              <a:rPr lang="en-US" baseline="0" dirty="0" smtClean="0"/>
              <a:t> YOU TO LISTEN TO OTHERS – Note first we get you to listen to you. </a:t>
            </a:r>
            <a:endParaRPr dirty="0"/>
          </a:p>
        </p:txBody>
      </p:sp>
    </p:spTree>
    <p:extLst>
      <p:ext uri="{BB962C8B-B14F-4D97-AF65-F5344CB8AC3E}">
        <p14:creationId xmlns:p14="http://schemas.microsoft.com/office/powerpoint/2010/main" val="2565896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0" name="Shape 330"/>
          <p:cNvSpPr txBox="1">
            <a:spLocks noGrp="1"/>
          </p:cNvSpPr>
          <p:nvPr>
            <p:ph type="body" idx="1"/>
          </p:nvPr>
        </p:nvSpPr>
        <p:spPr>
          <a:xfrm>
            <a:off x="701041" y="4387136"/>
            <a:ext cx="5608319" cy="4156234"/>
          </a:xfrm>
          <a:prstGeom prst="rect">
            <a:avLst/>
          </a:prstGeom>
          <a:noFill/>
          <a:ln>
            <a:noFill/>
          </a:ln>
        </p:spPr>
        <p:txBody>
          <a:bodyPr lIns="92815" tIns="46395" rIns="92815" bIns="46395" anchor="t" anchorCtr="0">
            <a:noAutofit/>
          </a:bodyPr>
          <a:lstStyle/>
          <a:p>
            <a:endParaRPr lang="en-US" dirty="0" smtClean="0"/>
          </a:p>
          <a:p>
            <a:r>
              <a:rPr lang="en-US" dirty="0" smtClean="0"/>
              <a:t>Ideas have the potential to change your life.  Listening affords</a:t>
            </a:r>
            <a:r>
              <a:rPr lang="en-US" baseline="0" dirty="0" smtClean="0"/>
              <a:t> us the opportunity to take in ideas. </a:t>
            </a:r>
            <a:endParaRPr lang="en-US" dirty="0" smtClean="0"/>
          </a:p>
          <a:p>
            <a:endParaRPr lang="en-US" dirty="0" smtClean="0"/>
          </a:p>
          <a:p>
            <a:r>
              <a:rPr lang="en-US" dirty="0" smtClean="0"/>
              <a:t>To listen.  To be PRESENT.  To be “fully” present.  To fully present yourself. You are not fully presenting yourself when you have baggage.  </a:t>
            </a:r>
          </a:p>
          <a:p>
            <a:r>
              <a:rPr lang="en-US" dirty="0" smtClean="0"/>
              <a:t>The base</a:t>
            </a:r>
            <a:r>
              <a:rPr lang="en-US" baseline="0" dirty="0" smtClean="0"/>
              <a:t> 10 you.  As in base ten as in infinite as in unlimited and unstoppable.</a:t>
            </a:r>
          </a:p>
          <a:p>
            <a:r>
              <a:rPr lang="en-US" baseline="0" dirty="0" err="1" smtClean="0"/>
              <a:t>AbsTENtion</a:t>
            </a:r>
            <a:r>
              <a:rPr lang="en-US" baseline="0" dirty="0" smtClean="0"/>
              <a:t> from speaking</a:t>
            </a:r>
          </a:p>
          <a:p>
            <a:r>
              <a:rPr lang="en-US" baseline="0" dirty="0" smtClean="0"/>
              <a:t>Your “hot buttons”</a:t>
            </a:r>
          </a:p>
          <a:p>
            <a:r>
              <a:rPr lang="en-US" baseline="0" dirty="0" smtClean="0"/>
              <a:t>Boost your </a:t>
            </a:r>
            <a:r>
              <a:rPr lang="en-US" baseline="0" dirty="0" err="1" smtClean="0"/>
              <a:t>reTENtion</a:t>
            </a:r>
            <a:r>
              <a:rPr lang="en-US" baseline="0" dirty="0" smtClean="0"/>
              <a:t> of the information</a:t>
            </a:r>
          </a:p>
          <a:p>
            <a:r>
              <a:rPr lang="en-US" baseline="0" dirty="0" err="1" smtClean="0"/>
              <a:t>AtTENding</a:t>
            </a:r>
            <a:r>
              <a:rPr lang="en-US" baseline="0" dirty="0" smtClean="0"/>
              <a:t> the speaker</a:t>
            </a:r>
          </a:p>
          <a:p>
            <a:r>
              <a:rPr lang="en-US" baseline="0" dirty="0" err="1" smtClean="0"/>
              <a:t>AtTENtion</a:t>
            </a:r>
            <a:endParaRPr lang="en-US" baseline="0" dirty="0" smtClean="0"/>
          </a:p>
          <a:p>
            <a:r>
              <a:rPr lang="en-US" baseline="0" dirty="0" err="1" smtClean="0"/>
              <a:t>LisTEN</a:t>
            </a:r>
            <a:endParaRPr lang="en-US" baseline="0" dirty="0" smtClean="0"/>
          </a:p>
          <a:p>
            <a:r>
              <a:rPr lang="en-US" baseline="0" dirty="0" err="1" smtClean="0"/>
              <a:t>enlighTEN</a:t>
            </a:r>
            <a:r>
              <a:rPr lang="en-US" baseline="0" dirty="0" smtClean="0"/>
              <a:t> yourself</a:t>
            </a:r>
          </a:p>
          <a:p>
            <a:r>
              <a:rPr lang="en-US" baseline="0" dirty="0" err="1" smtClean="0"/>
              <a:t>inTENtionality</a:t>
            </a:r>
            <a:r>
              <a:rPr lang="en-US" baseline="0" dirty="0" smtClean="0"/>
              <a:t> when you listen. </a:t>
            </a:r>
          </a:p>
          <a:p>
            <a:r>
              <a:rPr lang="en-US" baseline="0" dirty="0" err="1" smtClean="0"/>
              <a:t>FrighTEN</a:t>
            </a:r>
            <a:r>
              <a:rPr lang="en-US" baseline="0" dirty="0" smtClean="0"/>
              <a:t> </a:t>
            </a:r>
          </a:p>
          <a:p>
            <a:r>
              <a:rPr lang="en-US" baseline="0" dirty="0" err="1" smtClean="0"/>
              <a:t>heighTEN</a:t>
            </a:r>
            <a:r>
              <a:rPr lang="en-US" baseline="0" dirty="0" smtClean="0"/>
              <a:t> </a:t>
            </a:r>
          </a:p>
          <a:p>
            <a:r>
              <a:rPr lang="en-US" baseline="0" dirty="0" err="1" smtClean="0"/>
              <a:t>hearTEN</a:t>
            </a:r>
            <a:r>
              <a:rPr lang="en-US" baseline="0" dirty="0" smtClean="0"/>
              <a:t> the speaker if we </a:t>
            </a:r>
            <a:r>
              <a:rPr lang="en-US" baseline="0" dirty="0" err="1" smtClean="0"/>
              <a:t>hasTEN</a:t>
            </a:r>
            <a:r>
              <a:rPr lang="en-US" baseline="0" dirty="0" smtClean="0"/>
              <a:t> to listen. </a:t>
            </a:r>
          </a:p>
          <a:p>
            <a:r>
              <a:rPr lang="en-US" baseline="0" dirty="0" err="1" smtClean="0"/>
              <a:t>ConsisTENT</a:t>
            </a:r>
            <a:r>
              <a:rPr lang="en-US" baseline="0" dirty="0" smtClean="0"/>
              <a:t> </a:t>
            </a:r>
          </a:p>
          <a:p>
            <a:r>
              <a:rPr lang="en-US" baseline="0" dirty="0" err="1" smtClean="0"/>
              <a:t>GlisTEN</a:t>
            </a:r>
            <a:r>
              <a:rPr lang="en-US" baseline="0" dirty="0" smtClean="0"/>
              <a:t> </a:t>
            </a:r>
          </a:p>
          <a:p>
            <a:endParaRPr lang="en-US" baseline="0" dirty="0" smtClean="0"/>
          </a:p>
          <a:p>
            <a:r>
              <a:rPr lang="en-US" baseline="0" dirty="0" smtClean="0"/>
              <a:t>The “empty” you  -  impossible to really listen to another person without emptying yourself.  M. Scott Peck</a:t>
            </a:r>
            <a:endParaRPr dirty="0"/>
          </a:p>
        </p:txBody>
      </p:sp>
      <p:sp>
        <p:nvSpPr>
          <p:cNvPr id="331" name="Shape 331"/>
          <p:cNvSpPr txBox="1">
            <a:spLocks noGrp="1"/>
          </p:cNvSpPr>
          <p:nvPr>
            <p:ph type="sldNum" idx="12"/>
          </p:nvPr>
        </p:nvSpPr>
        <p:spPr>
          <a:xfrm>
            <a:off x="3970937" y="8772668"/>
            <a:ext cx="3037839" cy="461804"/>
          </a:xfrm>
          <a:prstGeom prst="rect">
            <a:avLst/>
          </a:prstGeom>
          <a:noFill/>
          <a:ln>
            <a:noFill/>
          </a:ln>
        </p:spPr>
        <p:txBody>
          <a:bodyPr lIns="92815" tIns="46395" rIns="92815" bIns="46395" anchor="b" anchorCtr="0">
            <a:noAutofit/>
          </a:bodyPr>
          <a:lstStyle/>
          <a:p>
            <a:pPr algn="r"/>
            <a:r>
              <a:rPr lang="en-US"/>
              <a:t> </a:t>
            </a:r>
          </a:p>
        </p:txBody>
      </p:sp>
    </p:spTree>
    <p:extLst>
      <p:ext uri="{BB962C8B-B14F-4D97-AF65-F5344CB8AC3E}">
        <p14:creationId xmlns:p14="http://schemas.microsoft.com/office/powerpoint/2010/main" val="2206546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0" name="Shape 330"/>
          <p:cNvSpPr txBox="1">
            <a:spLocks noGrp="1"/>
          </p:cNvSpPr>
          <p:nvPr>
            <p:ph type="body" idx="1"/>
          </p:nvPr>
        </p:nvSpPr>
        <p:spPr>
          <a:xfrm>
            <a:off x="701041" y="4387136"/>
            <a:ext cx="5608319" cy="4156234"/>
          </a:xfrm>
          <a:prstGeom prst="rect">
            <a:avLst/>
          </a:prstGeom>
          <a:noFill/>
          <a:ln>
            <a:noFill/>
          </a:ln>
        </p:spPr>
        <p:txBody>
          <a:bodyPr lIns="92815" tIns="46395" rIns="92815" bIns="4639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kern="1200" dirty="0" err="1" smtClean="0">
                <a:solidFill>
                  <a:schemeClr val="tx1"/>
                </a:solidFill>
                <a:effectLst/>
                <a:latin typeface="+mn-lt"/>
                <a:ea typeface="+mn-ea"/>
                <a:cs typeface="+mn-cs"/>
              </a:rPr>
              <a:t>deasil</a:t>
            </a:r>
            <a:r>
              <a:rPr lang="en-US" sz="1100" b="1" i="0" u="none" strike="noStrike" kern="1200" dirty="0" smtClean="0">
                <a:solidFill>
                  <a:schemeClr val="tx1"/>
                </a:solidFill>
                <a:effectLst/>
                <a:latin typeface="+mn-lt"/>
                <a:ea typeface="+mn-ea"/>
                <a:cs typeface="+mn-cs"/>
              </a:rPr>
              <a:t>  </a:t>
            </a:r>
            <a:r>
              <a:rPr lang="en-US" dirty="0" smtClean="0"/>
              <a:t> - clockwise; in the direction of the sun</a:t>
            </a:r>
            <a:endParaRPr dirty="0"/>
          </a:p>
        </p:txBody>
      </p:sp>
      <p:sp>
        <p:nvSpPr>
          <p:cNvPr id="331" name="Shape 331"/>
          <p:cNvSpPr txBox="1">
            <a:spLocks noGrp="1"/>
          </p:cNvSpPr>
          <p:nvPr>
            <p:ph type="sldNum" idx="12"/>
          </p:nvPr>
        </p:nvSpPr>
        <p:spPr>
          <a:xfrm>
            <a:off x="3970937" y="8772668"/>
            <a:ext cx="3037839" cy="461804"/>
          </a:xfrm>
          <a:prstGeom prst="rect">
            <a:avLst/>
          </a:prstGeom>
          <a:noFill/>
          <a:ln>
            <a:noFill/>
          </a:ln>
        </p:spPr>
        <p:txBody>
          <a:bodyPr lIns="92815" tIns="46395" rIns="92815" bIns="46395" anchor="b" anchorCtr="0">
            <a:noAutofit/>
          </a:bodyPr>
          <a:lstStyle/>
          <a:p>
            <a:pPr algn="r"/>
            <a:r>
              <a:rPr lang="en-US"/>
              <a:t> </a:t>
            </a:r>
          </a:p>
        </p:txBody>
      </p:sp>
    </p:spTree>
    <p:extLst>
      <p:ext uri="{BB962C8B-B14F-4D97-AF65-F5344CB8AC3E}">
        <p14:creationId xmlns:p14="http://schemas.microsoft.com/office/powerpoint/2010/main" val="2872958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0" name="Shape 330"/>
          <p:cNvSpPr txBox="1">
            <a:spLocks noGrp="1"/>
          </p:cNvSpPr>
          <p:nvPr>
            <p:ph type="body" idx="1"/>
          </p:nvPr>
        </p:nvSpPr>
        <p:spPr>
          <a:xfrm>
            <a:off x="701041" y="4387136"/>
            <a:ext cx="5608319" cy="4156234"/>
          </a:xfrm>
          <a:prstGeom prst="rect">
            <a:avLst/>
          </a:prstGeom>
          <a:noFill/>
          <a:ln>
            <a:noFill/>
          </a:ln>
        </p:spPr>
        <p:txBody>
          <a:bodyPr lIns="92815" tIns="46395" rIns="92815" bIns="46395" anchor="t" anchorCtr="0">
            <a:noAutofit/>
          </a:bodyPr>
          <a:lstStyle/>
          <a:p>
            <a:r>
              <a:rPr lang="en-US" dirty="0" smtClean="0"/>
              <a:t>The eyes that see also</a:t>
            </a:r>
            <a:r>
              <a:rPr lang="en-US" baseline="0" dirty="0" smtClean="0"/>
              <a:t> send.  The eyes that receive also respond.  Therefore, send positive message </a:t>
            </a:r>
            <a:r>
              <a:rPr lang="en-US" baseline="0" dirty="0" err="1" smtClean="0"/>
              <a:t>nd</a:t>
            </a:r>
            <a:r>
              <a:rPr lang="en-US" baseline="0" dirty="0" smtClean="0"/>
              <a:t> respond effectively with your eyes.  </a:t>
            </a:r>
            <a:r>
              <a:rPr lang="en-US" dirty="0" smtClean="0"/>
              <a:t> Give your undivided attention to the speaker. The Chinese symbol that we used to describe listening used the eyes and undivided attention. Absolutely important is dedicating your undivided attention to the speaker if you are to succeed as an active listener. Eye contact is less important. In most listening situations people use eye contact to affirm listening. The speaker maintains eye contact to be sure the listener or listeners are paying attention. From their body language the speaker can tell if he is speaking too softly or loudly, too quickly or slowly, or if the vocabulary or the language is inappropriate. Listeners can also send messages to speakers using body language. Applause is the reason many performers perform. Positive feedback is an endorphin releaser for the giver and the sender. Eye contact can be a form of positive feedback. BUT, eye contact can also be a form of aggression, of trying to show dominance, of forcing submissive behavior. All primates use eye contact to varying degrees. We should be careful how we use it when listening. If we want to provide undivided attention to a child, a better way to show your attention is to do a "walk and talk" as we discussed in Chapter 2. Walk and talk is such a successful strategy that works well for active listening!</a:t>
            </a:r>
          </a:p>
          <a:p>
            <a:r>
              <a:rPr lang="en-US" dirty="0" smtClean="0"/>
              <a:t> </a:t>
            </a:r>
            <a:endParaRPr dirty="0"/>
          </a:p>
        </p:txBody>
      </p:sp>
      <p:sp>
        <p:nvSpPr>
          <p:cNvPr id="331" name="Shape 331"/>
          <p:cNvSpPr txBox="1">
            <a:spLocks noGrp="1"/>
          </p:cNvSpPr>
          <p:nvPr>
            <p:ph type="sldNum" idx="12"/>
          </p:nvPr>
        </p:nvSpPr>
        <p:spPr>
          <a:xfrm>
            <a:off x="3970937" y="8772668"/>
            <a:ext cx="3037839" cy="461804"/>
          </a:xfrm>
          <a:prstGeom prst="rect">
            <a:avLst/>
          </a:prstGeom>
          <a:noFill/>
          <a:ln>
            <a:noFill/>
          </a:ln>
        </p:spPr>
        <p:txBody>
          <a:bodyPr lIns="92815" tIns="46395" rIns="92815" bIns="46395" anchor="b" anchorCtr="0">
            <a:noAutofit/>
          </a:bodyPr>
          <a:lstStyle/>
          <a:p>
            <a:pPr algn="r"/>
            <a:r>
              <a:rPr lang="en-US"/>
              <a:t> </a:t>
            </a:r>
          </a:p>
        </p:txBody>
      </p:sp>
    </p:spTree>
    <p:extLst>
      <p:ext uri="{BB962C8B-B14F-4D97-AF65-F5344CB8AC3E}">
        <p14:creationId xmlns:p14="http://schemas.microsoft.com/office/powerpoint/2010/main" val="1192992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Which respective perspective do you</a:t>
            </a:r>
            <a:r>
              <a:rPr lang="en-US" baseline="0" dirty="0" smtClean="0"/>
              <a:t> expect to</a:t>
            </a:r>
            <a:r>
              <a:rPr lang="en-US" dirty="0" smtClean="0"/>
              <a:t> respect?</a:t>
            </a:r>
            <a:endParaRPr lang="en-US" dirty="0"/>
          </a:p>
        </p:txBody>
      </p:sp>
    </p:spTree>
    <p:extLst>
      <p:ext uri="{BB962C8B-B14F-4D97-AF65-F5344CB8AC3E}">
        <p14:creationId xmlns:p14="http://schemas.microsoft.com/office/powerpoint/2010/main" val="13437828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0" name="Shape 28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Tree>
    <p:extLst>
      <p:ext uri="{BB962C8B-B14F-4D97-AF65-F5344CB8AC3E}">
        <p14:creationId xmlns:p14="http://schemas.microsoft.com/office/powerpoint/2010/main" val="1019804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0" name="Shape 33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spcBef>
                <a:spcPts val="0"/>
              </a:spcBef>
              <a:buNone/>
            </a:pPr>
            <a:r>
              <a:rPr lang="en-US" dirty="0" smtClean="0"/>
              <a:t>Lead in to the fact that LISTEN has six</a:t>
            </a:r>
            <a:r>
              <a:rPr lang="en-US" baseline="0" dirty="0" smtClean="0"/>
              <a:t> letters and so does the Chinese radical for listening (TING)</a:t>
            </a:r>
            <a:endParaRPr dirty="0"/>
          </a:p>
        </p:txBody>
      </p:sp>
      <p:sp>
        <p:nvSpPr>
          <p:cNvPr id="331" name="Shape 33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None/>
            </a:pPr>
            <a:r>
              <a:rPr lang="en-US"/>
              <a:t> </a:t>
            </a:r>
          </a:p>
        </p:txBody>
      </p:sp>
    </p:spTree>
    <p:extLst>
      <p:ext uri="{BB962C8B-B14F-4D97-AF65-F5344CB8AC3E}">
        <p14:creationId xmlns:p14="http://schemas.microsoft.com/office/powerpoint/2010/main" val="1974356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1157288" y="703263"/>
            <a:ext cx="4695825" cy="3522662"/>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5" name="Shape 375"/>
          <p:cNvSpPr txBox="1"/>
          <p:nvPr/>
        </p:nvSpPr>
        <p:spPr>
          <a:xfrm>
            <a:off x="701042" y="4460255"/>
            <a:ext cx="5608319" cy="4225504"/>
          </a:xfrm>
          <a:prstGeom prst="rect">
            <a:avLst/>
          </a:prstGeom>
          <a:noFill/>
          <a:ln>
            <a:noFill/>
          </a:ln>
        </p:spPr>
        <p:txBody>
          <a:bodyPr lIns="92815" tIns="92815" rIns="92815" bIns="92815" anchor="ctr" anchorCtr="0">
            <a:noAutofit/>
          </a:bodyPr>
          <a:lstStyle/>
          <a:p>
            <a:pPr>
              <a:buSzPct val="25000"/>
            </a:pPr>
            <a:r>
              <a:rPr lang="en-US" sz="1800"/>
              <a:t>Ten-Eyed Listening  - speaks to the wholeheartedness of listening.   Not only should we listen like kings, but even Kings and Queens need to listen with open wholehearts and open hearts (Keep in mind the visual of a “heart” and how it is open – speaks to transparency).  Think of exercise where you pass out the bendable straw-like pieces and each person makes what he or she will out of it.  I picked a heart . . .Ten-eyed listening?  What does it mean?  It recognizes there are other ways in which we can see – what other ways can we see – with our silence, with our eyes, with our nose, with our thoughts, minds, heart, love, .  Notice how it looks a t</a:t>
            </a:r>
          </a:p>
          <a:p>
            <a:pPr>
              <a:buSzPct val="25000"/>
            </a:pPr>
            <a:r>
              <a:rPr lang="en-US" sz="1800" u="sng">
                <a:hlinkClick r:id="rId3"/>
              </a:rPr>
              <a:t>http://franderam.files.wordpress.com/2012/02/reflective-essay-asian-studies-distinction.pdf</a:t>
            </a:r>
          </a:p>
        </p:txBody>
      </p:sp>
      <p:sp>
        <p:nvSpPr>
          <p:cNvPr id="376" name="Shape 376"/>
          <p:cNvSpPr txBox="1">
            <a:spLocks noGrp="1"/>
          </p:cNvSpPr>
          <p:nvPr>
            <p:ph type="body" idx="1"/>
          </p:nvPr>
        </p:nvSpPr>
        <p:spPr>
          <a:xfrm>
            <a:off x="701042" y="4460255"/>
            <a:ext cx="5608319" cy="4225504"/>
          </a:xfrm>
          <a:prstGeom prst="rect">
            <a:avLst/>
          </a:prstGeom>
        </p:spPr>
        <p:txBody>
          <a:bodyPr lIns="92815" tIns="92815" rIns="92815" bIns="92815" anchor="ctr" anchorCtr="0">
            <a:noAutofit/>
          </a:bodyPr>
          <a:lstStyle/>
          <a:p>
            <a:endParaRPr/>
          </a:p>
        </p:txBody>
      </p:sp>
    </p:spTree>
    <p:extLst>
      <p:ext uri="{BB962C8B-B14F-4D97-AF65-F5344CB8AC3E}">
        <p14:creationId xmlns:p14="http://schemas.microsoft.com/office/powerpoint/2010/main" val="10133525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1157288" y="703263"/>
            <a:ext cx="4695825" cy="3522662"/>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5" name="Shape 375"/>
          <p:cNvSpPr txBox="1"/>
          <p:nvPr/>
        </p:nvSpPr>
        <p:spPr>
          <a:xfrm>
            <a:off x="701042" y="4460255"/>
            <a:ext cx="5608319" cy="4225504"/>
          </a:xfrm>
          <a:prstGeom prst="rect">
            <a:avLst/>
          </a:prstGeom>
          <a:noFill/>
          <a:ln>
            <a:noFill/>
          </a:ln>
        </p:spPr>
        <p:txBody>
          <a:bodyPr lIns="92815" tIns="92815" rIns="92815" bIns="92815" anchor="ctr" anchorCtr="0">
            <a:noAutofit/>
          </a:bodyPr>
          <a:lstStyle/>
          <a:p>
            <a:pPr>
              <a:buSzPct val="25000"/>
            </a:pPr>
            <a:r>
              <a:rPr lang="en-US" sz="1800"/>
              <a:t>Ten-Eyed Listening  - speaks to the wholeheartedness of listening.   Not only should we listen like kings, but even Kings and Queens need to listen with open wholehearts and open hearts (Keep in mind the visual of a “heart” and how it is open – speaks to transparency).  Think of exercise where you pass out the bendable straw-like pieces and each person makes what he or she will out of it.  I picked a heart . . .Ten-eyed listening?  What does it mean?  It recognizes there are other ways in which we can see – what other ways can we see – with our silence, with our eyes, with our nose, with our thoughts, minds, heart, love, .  Notice how it looks a t</a:t>
            </a:r>
          </a:p>
          <a:p>
            <a:pPr>
              <a:buSzPct val="25000"/>
            </a:pPr>
            <a:r>
              <a:rPr lang="en-US" sz="1800" u="sng">
                <a:hlinkClick r:id="rId3"/>
              </a:rPr>
              <a:t>http://franderam.files.wordpress.com/2012/02/reflective-essay-asian-studies-distinction.pdf</a:t>
            </a:r>
          </a:p>
        </p:txBody>
      </p:sp>
      <p:sp>
        <p:nvSpPr>
          <p:cNvPr id="376" name="Shape 376"/>
          <p:cNvSpPr txBox="1">
            <a:spLocks noGrp="1"/>
          </p:cNvSpPr>
          <p:nvPr>
            <p:ph type="body" idx="1"/>
          </p:nvPr>
        </p:nvSpPr>
        <p:spPr>
          <a:xfrm>
            <a:off x="701042" y="4460255"/>
            <a:ext cx="5608319" cy="4225504"/>
          </a:xfrm>
          <a:prstGeom prst="rect">
            <a:avLst/>
          </a:prstGeom>
        </p:spPr>
        <p:txBody>
          <a:bodyPr lIns="92815" tIns="92815" rIns="92815" bIns="92815" anchor="ctr" anchorCtr="0">
            <a:noAutofit/>
          </a:bodyPr>
          <a:lstStyle/>
          <a:p>
            <a:endParaRPr dirty="0"/>
          </a:p>
        </p:txBody>
      </p:sp>
    </p:spTree>
    <p:extLst>
      <p:ext uri="{BB962C8B-B14F-4D97-AF65-F5344CB8AC3E}">
        <p14:creationId xmlns:p14="http://schemas.microsoft.com/office/powerpoint/2010/main" val="29784227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1157288" y="703263"/>
            <a:ext cx="4695825" cy="3522662"/>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5" name="Shape 375"/>
          <p:cNvSpPr txBox="1"/>
          <p:nvPr/>
        </p:nvSpPr>
        <p:spPr>
          <a:xfrm>
            <a:off x="701042" y="4460255"/>
            <a:ext cx="5608319" cy="4225504"/>
          </a:xfrm>
          <a:prstGeom prst="rect">
            <a:avLst/>
          </a:prstGeom>
          <a:noFill/>
          <a:ln>
            <a:noFill/>
          </a:ln>
        </p:spPr>
        <p:txBody>
          <a:bodyPr lIns="92815" tIns="92815" rIns="92815" bIns="92815" anchor="ctr" anchorCtr="0">
            <a:noAutofit/>
          </a:bodyPr>
          <a:lstStyle/>
          <a:p>
            <a:pPr>
              <a:buSzPct val="25000"/>
            </a:pPr>
            <a:r>
              <a:rPr lang="en-US" sz="1800"/>
              <a:t>Ten-Eyed Listening  - speaks to the wholeheartedness of listening.   Not only should we listen like kings, but even Kings and Queens need to listen with open wholehearts and open hearts (Keep in mind the visual of a “heart” and how it is open – speaks to transparency).  Think of exercise where you pass out the bendable straw-like pieces and each person makes what he or she will out of it.  I picked a heart . . .Ten-eyed listening?  What does it mean?  It recognizes there are other ways in which we can see – what other ways can we see – with our silence, with our eyes, with our nose, with our thoughts, minds, heart, love, .  Notice how it looks a t</a:t>
            </a:r>
          </a:p>
          <a:p>
            <a:pPr>
              <a:buSzPct val="25000"/>
            </a:pPr>
            <a:r>
              <a:rPr lang="en-US" sz="1800" u="sng">
                <a:hlinkClick r:id="rId3"/>
              </a:rPr>
              <a:t>http://franderam.files.wordpress.com/2012/02/reflective-essay-asian-studies-distinction.pdf</a:t>
            </a:r>
          </a:p>
        </p:txBody>
      </p:sp>
      <p:sp>
        <p:nvSpPr>
          <p:cNvPr id="376" name="Shape 376"/>
          <p:cNvSpPr txBox="1">
            <a:spLocks noGrp="1"/>
          </p:cNvSpPr>
          <p:nvPr>
            <p:ph type="body" idx="1"/>
          </p:nvPr>
        </p:nvSpPr>
        <p:spPr>
          <a:xfrm>
            <a:off x="701042" y="4460255"/>
            <a:ext cx="5608319" cy="4225504"/>
          </a:xfrm>
          <a:prstGeom prst="rect">
            <a:avLst/>
          </a:prstGeom>
        </p:spPr>
        <p:txBody>
          <a:bodyPr lIns="92815" tIns="92815" rIns="92815" bIns="92815" anchor="ctr" anchorCtr="0">
            <a:noAutofit/>
          </a:bodyPr>
          <a:lstStyle/>
          <a:p>
            <a:endParaRPr dirty="0"/>
          </a:p>
        </p:txBody>
      </p:sp>
    </p:spTree>
    <p:extLst>
      <p:ext uri="{BB962C8B-B14F-4D97-AF65-F5344CB8AC3E}">
        <p14:creationId xmlns:p14="http://schemas.microsoft.com/office/powerpoint/2010/main" val="37913457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err="1" smtClean="0"/>
              <a:t>Sentipensante</a:t>
            </a:r>
            <a:r>
              <a:rPr lang="en-US" dirty="0" smtClean="0"/>
              <a:t> (Sensing/Thinking)</a:t>
            </a:r>
          </a:p>
          <a:p>
            <a:endParaRPr lang="en-US" dirty="0" smtClean="0"/>
          </a:p>
          <a:p>
            <a:r>
              <a:rPr lang="en-US" dirty="0" smtClean="0"/>
              <a:t>Slowing – suspending</a:t>
            </a:r>
            <a:r>
              <a:rPr lang="en-US" baseline="0" dirty="0" smtClean="0"/>
              <a:t> = surrender (your expectation) – stopping  -</a:t>
            </a:r>
            <a:r>
              <a:rPr lang="en-US" baseline="0" dirty="0" smtClean="0">
                <a:sym typeface="Wingdings" panose="05000000000000000000" pitchFamily="2" charset="2"/>
              </a:rPr>
              <a:t> entering into their world (blue).  Jesus said go into all the world and preach the gospel (all the world: different worlds, new worlds, different worlds, it’s a different world from where you come from, worlds you are not used to; worlds you never been before, people’s inner worlds, </a:t>
            </a:r>
            <a:endParaRPr lang="en-US" dirty="0" smtClean="0"/>
          </a:p>
          <a:p>
            <a:endParaRPr lang="en-US" dirty="0" smtClean="0"/>
          </a:p>
          <a:p>
            <a:r>
              <a:rPr lang="en-US" dirty="0" smtClean="0"/>
              <a:t>Others</a:t>
            </a:r>
            <a:r>
              <a:rPr lang="en-US" baseline="0" dirty="0" smtClean="0"/>
              <a:t> over self.  I am them and they are me.  What we are doing is going beyond knowledge, it is really engaging the student. Education assigned to bring out the best in a broad way.  Leadership – construct amulets that typify how they see themselves as a leader.  Who inspires you to become a better; why are you doing this? What impact do you want to have.  20 years from now they are going to remember this.</a:t>
            </a:r>
          </a:p>
          <a:p>
            <a:endParaRPr lang="en-US" baseline="0" dirty="0" smtClean="0"/>
          </a:p>
          <a:p>
            <a:r>
              <a:rPr lang="en-US" baseline="0" dirty="0" smtClean="0"/>
              <a:t>I have to embrace the approach, take risk in the classroom. I do have a contemplative practice of my own, moments of silence, open to experiences that allow me to think more deeply of what I am doing; there are times that one of the preparation is having an openness to this, it requires the moments of silence (setting aside time to write a poem, listen to the snow, hear the rain, take a jog, let things seep in and sink in a deeper level. It requires a great deal of preparation.  There is work involved – you’ve got to read about it , think about it, learn about it. I would rather people not do it (listening) if they don’t have a commitment.  The students will long for more time, they </a:t>
            </a:r>
            <a:r>
              <a:rPr lang="en-US" baseline="0" dirty="0" err="1" smtClean="0"/>
              <a:t>mght</a:t>
            </a:r>
            <a:r>
              <a:rPr lang="en-US" baseline="0" dirty="0" smtClean="0"/>
              <a:t> cry; they might become emotional.  Powerful learning experiences need to be ready for. It requires preparation – it requires the instructor not to be just an instructor but someone who can relate to students now just as students but as a whole learner as a human (not a dehumanized person).   When we present this type of work, you will hear: you are not being rigorous enough.  Engage in contemplative practice of your own. </a:t>
            </a:r>
          </a:p>
          <a:p>
            <a:endParaRPr lang="en-US" baseline="0" dirty="0" smtClean="0"/>
          </a:p>
          <a:p>
            <a:r>
              <a:rPr lang="en-US" baseline="0" dirty="0" smtClean="0"/>
              <a:t>Student can feel free to bring who s/he.  </a:t>
            </a:r>
          </a:p>
          <a:p>
            <a:endParaRPr lang="en-US" baseline="0" dirty="0" smtClean="0"/>
          </a:p>
          <a:p>
            <a:r>
              <a:rPr lang="en-US" dirty="0" smtClean="0"/>
              <a:t>The fishermen of the Colombian Coast must be learned doctors of ethics and morality, for they invented the word </a:t>
            </a:r>
            <a:r>
              <a:rPr lang="en-US" dirty="0" err="1" smtClean="0"/>
              <a:t>sentipensante</a:t>
            </a:r>
            <a:r>
              <a:rPr lang="en-US" dirty="0" smtClean="0"/>
              <a:t>, feeling-thinking, to define language that speaks the truth. ( p, 32) The imagination is </a:t>
            </a:r>
            <a:r>
              <a:rPr lang="en-US" dirty="0" err="1" smtClean="0"/>
              <a:t>sentipensante</a:t>
            </a:r>
            <a:r>
              <a:rPr lang="en-US" dirty="0" smtClean="0"/>
              <a:t> in an extended way. “</a:t>
            </a:r>
            <a:r>
              <a:rPr lang="en-US" dirty="0" err="1" smtClean="0"/>
              <a:t>Sentipensante</a:t>
            </a:r>
            <a:r>
              <a:rPr lang="en-US" dirty="0" smtClean="0"/>
              <a:t>” is a made-up word coined by the fishermen from Colombian coast, a term used to describe a state of mind. Meaning to say someone who thinks and feels at the same time without divorcing mind from heart and </a:t>
            </a:r>
            <a:r>
              <a:rPr lang="en-US" dirty="0" err="1" smtClean="0"/>
              <a:t>viceversa</a:t>
            </a:r>
            <a:r>
              <a:rPr lang="en-US" dirty="0" smtClean="0"/>
              <a:t>.</a:t>
            </a:r>
          </a:p>
          <a:p>
            <a:endParaRPr lang="en-US" dirty="0" smtClean="0"/>
          </a:p>
          <a:p>
            <a:r>
              <a:rPr lang="en-US" dirty="0" smtClean="0"/>
              <a:t>As the</a:t>
            </a:r>
            <a:r>
              <a:rPr lang="en-US" baseline="0" dirty="0" smtClean="0"/>
              <a:t> message is coming to the receiver (or before) the receiver begins a process of stopping --&gt; in order to enter into a new “portal” a new experience of “sensing”  which gives way to standing (empathy; putting ourselves in that person’s shoes, seeing how things look to them, understanding things from “there” perspective -</a:t>
            </a:r>
            <a:r>
              <a:rPr lang="en-US" baseline="0" dirty="0" smtClean="0">
                <a:sym typeface="Wingdings" panose="05000000000000000000" pitchFamily="2" charset="2"/>
              </a:rPr>
              <a:t> doing the uncomfortable and not running from it, but staying in it.  Once </a:t>
            </a:r>
            <a:r>
              <a:rPr lang="en-US" dirty="0" smtClean="0"/>
              <a:t>A journey</a:t>
            </a:r>
            <a:r>
              <a:rPr lang="en-US" baseline="0" dirty="0" smtClean="0"/>
              <a:t> from self to others; a journey of transformation into another person’s experience, </a:t>
            </a:r>
          </a:p>
          <a:p>
            <a:endParaRPr lang="en-US" baseline="0" dirty="0" smtClean="0"/>
          </a:p>
          <a:p>
            <a:r>
              <a:rPr lang="en-US" baseline="0" dirty="0" smtClean="0"/>
              <a:t>Standing – you have no standing to speak unless you stand where they stand, visit their homes, go to their schools, stand . . . No one sees the same rainbow. Notice how “stand” is “under” Understanding.  This proper structuring is to make the point about standing with humility. Putting another(‘s needs ahead of or “above” your own.</a:t>
            </a:r>
          </a:p>
          <a:p>
            <a:endParaRPr lang="en-US" baseline="0" dirty="0" smtClean="0"/>
          </a:p>
          <a:p>
            <a:r>
              <a:rPr lang="en-US" baseline="0" dirty="0" smtClean="0"/>
              <a:t>Staying with it (not allowing yourself to be distracted; staying with it to understand their viewpoint, staying so that you can repeat their name, staying at it and not giving up.  Staying positive, motivated, faithful, believing. </a:t>
            </a:r>
          </a:p>
          <a:p>
            <a:endParaRPr lang="en-US" baseline="0" dirty="0" smtClean="0"/>
          </a:p>
          <a:p>
            <a:r>
              <a:rPr lang="en-US" baseline="0" dirty="0" smtClean="0"/>
              <a:t>Self into Others, Others into Self :  The final transformation.  Everything here is about transformation S into A T; Others into self. Sensing into standing into staying into sending ; it is . What I like about listening is that it can be active without making a sound.</a:t>
            </a:r>
          </a:p>
          <a:p>
            <a:endParaRPr lang="en-US" baseline="0" dirty="0" smtClean="0"/>
          </a:p>
          <a:p>
            <a:r>
              <a:rPr lang="en-US" baseline="0" dirty="0" smtClean="0"/>
              <a:t>Standing: </a:t>
            </a:r>
          </a:p>
          <a:p>
            <a:r>
              <a:rPr lang="en-US" baseline="0" dirty="0" smtClean="0"/>
              <a:t>Caring, empathy, People want deeper listening – they want </a:t>
            </a:r>
            <a:r>
              <a:rPr lang="en-US" baseline="0" dirty="0" err="1" smtClean="0"/>
              <a:t>tpeople</a:t>
            </a:r>
            <a:r>
              <a:rPr lang="en-US" baseline="0" dirty="0" smtClean="0"/>
              <a:t> give their attention/time so they can fully hear and listen deeply so they can understand (care). </a:t>
            </a:r>
            <a:r>
              <a:rPr lang="en-US" sz="1100" b="0" i="0" kern="1200" dirty="0" smtClean="0">
                <a:solidFill>
                  <a:schemeClr val="tx1"/>
                </a:solidFill>
                <a:effectLst/>
                <a:latin typeface="+mn-lt"/>
                <a:ea typeface="+mn-ea"/>
                <a:cs typeface="+mn-cs"/>
              </a:rPr>
              <a:t>"What? Empathy? In empathy, you don't speak at all. You speak with the eyes. You speak with the body. If you say any words at all, it's because you are not sure you are with the person. So you may say some words. But the words are not empathy. Empathy is when the other person feels the connection to with what's alive in you."  Marshall Rosenberg:</a:t>
            </a:r>
            <a:endParaRPr lang="en-US" baseline="0" dirty="0" smtClean="0"/>
          </a:p>
          <a:p>
            <a:endParaRPr lang="en-US" baseline="0" dirty="0" smtClean="0"/>
          </a:p>
          <a:p>
            <a:r>
              <a:rPr lang="en-US" baseline="0" dirty="0" smtClean="0"/>
              <a:t>Slowing suspending surrendering stopping –entering their world to sense, stand, and stay  helps you to FOCUS, helps you to really hear, helps you to listen and understand and respond. </a:t>
            </a:r>
          </a:p>
          <a:p>
            <a:endParaRPr lang="en-US" baseline="0" dirty="0" smtClean="0"/>
          </a:p>
          <a:p>
            <a:r>
              <a:rPr lang="en-US" baseline="0" dirty="0" smtClean="0"/>
              <a:t>The further I move away from me, my needs, wants, focus and to the </a:t>
            </a:r>
            <a:r>
              <a:rPr lang="en-US" baseline="0" dirty="0" err="1" smtClean="0"/>
              <a:t>other</a:t>
            </a:r>
            <a:r>
              <a:rPr lang="en-US" dirty="0" err="1" smtClean="0"/>
              <a:t>I</a:t>
            </a:r>
            <a:r>
              <a:rPr lang="en-US" dirty="0" smtClean="0"/>
              <a:t> have stopped long enough to enter into</a:t>
            </a:r>
            <a:r>
              <a:rPr lang="en-US" baseline="0" dirty="0" smtClean="0"/>
              <a:t> a portal ()</a:t>
            </a:r>
            <a:r>
              <a:rPr lang="en-US" baseline="0" dirty="0" smtClean="0">
                <a:sym typeface="Wingdings" panose="05000000000000000000" pitchFamily="2" charset="2"/>
              </a:rPr>
              <a:t> into someone else’s world.  I am listening WITH not at, to, or against or about but with them (seeing things from their vantage point). It is difficult and I will sense I am in a new place; it requires me to stand in their shoes. I am being changed; </a:t>
            </a:r>
            <a:r>
              <a:rPr lang="en-US" baseline="0" dirty="0" err="1" smtClean="0">
                <a:sym typeface="Wingdings" panose="05000000000000000000" pitchFamily="2" charset="2"/>
              </a:rPr>
              <a:t>seing</a:t>
            </a:r>
            <a:r>
              <a:rPr lang="en-US" baseline="0" dirty="0" smtClean="0">
                <a:sym typeface="Wingdings" panose="05000000000000000000" pitchFamily="2" charset="2"/>
              </a:rPr>
              <a:t> how things view to them; empathy (able to say/ repeat back; say back what they see; say back what they are experiencing; and stay there long enough to project to them what THEY are feeling, what THEY are experiencing, what THEY are sensing from THEIR point of view .  Only from standing in their world view and staying there long enough can I send and let them know what I am seeing from their perspective. </a:t>
            </a:r>
            <a:endParaRPr lang="en-US" dirty="0" smtClean="0"/>
          </a:p>
          <a:p>
            <a:endParaRPr lang="en-US" dirty="0" smtClean="0"/>
          </a:p>
          <a:p>
            <a:r>
              <a:rPr lang="en-US" dirty="0" smtClean="0"/>
              <a:t>Respond</a:t>
            </a:r>
            <a:r>
              <a:rPr lang="en-US" baseline="0" dirty="0" smtClean="0"/>
              <a:t> to the issue, the person you focused on message, man, the take away, the Why, what, where, when, </a:t>
            </a:r>
          </a:p>
          <a:p>
            <a:r>
              <a:rPr lang="en-US" baseline="0" dirty="0" smtClean="0"/>
              <a:t>Fuller focus = think of a lens that you keep adjusting until you get a fuller and fuller  focus that is less blurred.  Focus your attention (all you have is time and attention) and focus represents where you place your </a:t>
            </a:r>
            <a:r>
              <a:rPr lang="en-US" baseline="0" dirty="0" err="1" smtClean="0"/>
              <a:t>time+attention</a:t>
            </a:r>
            <a:r>
              <a:rPr lang="en-US" baseline="0" dirty="0" smtClean="0"/>
              <a:t> so that you can hear (automatic) …focused hearing is different than just hearing, it is </a:t>
            </a:r>
            <a:r>
              <a:rPr lang="en-US" baseline="0" dirty="0" err="1" smtClean="0"/>
              <a:t>is</a:t>
            </a:r>
            <a:r>
              <a:rPr lang="en-US" baseline="0" dirty="0" smtClean="0"/>
              <a:t> transformed sound when you add focus to it.  Hearing transformed to listening can give understanding. Focus + hearing + listening gives understanding;.   Surrendering – impossible to do anything and end listen at the same time.  Letting go of bags. </a:t>
            </a:r>
            <a:r>
              <a:rPr lang="en-US" baseline="0" dirty="0" err="1" smtClean="0"/>
              <a:t>Surrending</a:t>
            </a:r>
            <a:r>
              <a:rPr lang="en-US" baseline="0" dirty="0" smtClean="0"/>
              <a:t> your bags on a trip.  To fully sense what a person is saying we must suspend certain impulses:  suspending judgments, suspending assumptions, suspending evaluation, suspending biases, beliefs and </a:t>
            </a:r>
            <a:r>
              <a:rPr lang="en-US" baseline="0" dirty="0" err="1" smtClean="0"/>
              <a:t>aliefs</a:t>
            </a:r>
            <a:r>
              <a:rPr lang="en-US" baseline="0" dirty="0" smtClean="0"/>
              <a:t>, stereotypes to enter into a new space, a new story, new station that you can fully sense things as they are.  When another is sharing story you may find yourself in suspense</a:t>
            </a:r>
          </a:p>
          <a:p>
            <a:endParaRPr lang="en-US" baseline="0" dirty="0" smtClean="0"/>
          </a:p>
          <a:p>
            <a:r>
              <a:rPr lang="en-US" baseline="0" dirty="0" smtClean="0"/>
              <a:t>Active – slowing, stopping, suspending, surrendering indicates that listening is ACTIVE </a:t>
            </a:r>
          </a:p>
          <a:p>
            <a:r>
              <a:rPr lang="en-US" baseline="0" dirty="0" smtClean="0"/>
              <a:t>Sometimes in an instant a person must do all that – do the transformation from slowing, </a:t>
            </a:r>
            <a:r>
              <a:rPr lang="en-US" baseline="0" dirty="0" err="1" smtClean="0"/>
              <a:t>stoping</a:t>
            </a:r>
            <a:r>
              <a:rPr lang="en-US" baseline="0" dirty="0" smtClean="0"/>
              <a:t>, surrendering (very difficult to suspend our thought for another; to sublimate our idea for another, switch  to go to the NEW SP</a:t>
            </a:r>
          </a:p>
          <a:p>
            <a:r>
              <a:rPr lang="en-US" baseline="0" dirty="0" smtClean="0"/>
              <a:t>Ac</a:t>
            </a:r>
          </a:p>
          <a:p>
            <a:r>
              <a:rPr lang="en-US" baseline="0" dirty="0" smtClean="0"/>
              <a:t>E and STATE.  This needs to be unconscious conscious (as you must be </a:t>
            </a:r>
            <a:r>
              <a:rPr lang="en-US" baseline="0" dirty="0" err="1" smtClean="0"/>
              <a:t>intentilletiona</a:t>
            </a:r>
            <a:r>
              <a:rPr lang="en-US" baseline="0" dirty="0" smtClean="0"/>
              <a:t>).  It is hard to suspend and what is going on in your head, it is hard to pause it and focus someone </a:t>
            </a:r>
            <a:r>
              <a:rPr lang="en-US" baseline="0" dirty="0" err="1" smtClean="0"/>
              <a:t>erelse</a:t>
            </a:r>
            <a:r>
              <a:rPr lang="en-US" baseline="0" dirty="0" smtClean="0"/>
              <a:t>  without </a:t>
            </a:r>
            <a:r>
              <a:rPr lang="en-US" baseline="0" dirty="0" err="1" smtClean="0"/>
              <a:t>pseculating</a:t>
            </a:r>
            <a:r>
              <a:rPr lang="en-US" baseline="0" dirty="0" smtClean="0"/>
              <a:t> </a:t>
            </a:r>
          </a:p>
          <a:p>
            <a:endParaRPr lang="en-US" baseline="0" dirty="0" smtClean="0"/>
          </a:p>
          <a:p>
            <a:r>
              <a:rPr lang="en-US" baseline="0" dirty="0" smtClean="0"/>
              <a:t>Standing – I am standing in the person’s moccasins; I am standing under their story, I am standing with as they share; </a:t>
            </a:r>
          </a:p>
          <a:p>
            <a:endParaRPr lang="en-US" baseline="0" dirty="0" smtClean="0"/>
          </a:p>
          <a:p>
            <a:r>
              <a:rPr lang="en-US" baseline="0" dirty="0" smtClean="0"/>
              <a:t>By standing in their shoes, empathy, sensing the world from their </a:t>
            </a:r>
            <a:r>
              <a:rPr lang="en-US" baseline="0" dirty="0" err="1" smtClean="0"/>
              <a:t>frameof</a:t>
            </a:r>
            <a:r>
              <a:rPr lang="en-US" baseline="0" dirty="0" smtClean="0"/>
              <a:t> reference can I see what they are seeing because no two of us can seize the sight of the same rainbow.  I get the aha moment, the got it, the matrix moment (seize the idea, the feeling, the problem from their point of view- I am grabbing the soil from the experience, the nugget of knowledge, the genesis of the idea and I am now sending it ; </a:t>
            </a:r>
          </a:p>
          <a:p>
            <a:endParaRPr lang="en-US" baseline="0" dirty="0" smtClean="0"/>
          </a:p>
          <a:p>
            <a:r>
              <a:rPr lang="en-US" baseline="0" dirty="0" smtClean="0"/>
              <a:t>Sending – projecting what I have seized from their point of view.  I am repeating back to them, I am paraphrasing, I am restating in my own words, I am clarifying, asking questions to confirm understanding, </a:t>
            </a:r>
          </a:p>
          <a:p>
            <a:endParaRPr lang="en-US" baseline="0" dirty="0" smtClean="0"/>
          </a:p>
          <a:p>
            <a:r>
              <a:rPr lang="en-US" baseline="0" dirty="0" smtClean="0"/>
              <a:t>Transforming – I am becoming one with the speaker, I am transforming from sender to speaker; I am seeing with a different focus than what I had before, I will hear with transformed hearing, listening, </a:t>
            </a:r>
            <a:r>
              <a:rPr lang="en-US" baseline="0" dirty="0" err="1" smtClean="0"/>
              <a:t>understnaidng</a:t>
            </a:r>
            <a:r>
              <a:rPr lang="en-US" baseline="0" dirty="0" smtClean="0"/>
              <a:t>, and respond</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Focus – this is quieting</a:t>
            </a:r>
            <a:r>
              <a:rPr lang="en-US" baseline="0" dirty="0" smtClean="0"/>
              <a:t> your mind. Putting yourself in the other person’s world, point of view.  Quieting your inner world and </a:t>
            </a:r>
            <a:r>
              <a:rPr lang="en-US" baseline="0" dirty="0" err="1" smtClean="0"/>
              <a:t>outerworld</a:t>
            </a:r>
            <a:r>
              <a:rPr lang="en-US" baseline="0" dirty="0" smtClean="0"/>
              <a:t>. This </a:t>
            </a:r>
            <a:r>
              <a:rPr lang="en-US" baseline="0" dirty="0" err="1" smtClean="0"/>
              <a:t>doesnot</a:t>
            </a:r>
            <a:r>
              <a:rPr lang="en-US" baseline="0" dirty="0" smtClean="0"/>
              <a:t> </a:t>
            </a:r>
            <a:r>
              <a:rPr lang="en-US" baseline="0" dirty="0" err="1" smtClean="0"/>
              <a:t>alloways</a:t>
            </a:r>
            <a:r>
              <a:rPr lang="en-US" baseline="0" dirty="0" smtClean="0"/>
              <a:t> happen instantly, but takes time to slow down to a quiet stop.  The more you are focused the more you are breaking out of the distractions, the noisiness, </a:t>
            </a:r>
            <a:r>
              <a:rPr lang="en-US" baseline="0" dirty="0" err="1" smtClean="0"/>
              <a:t>noisesomeness</a:t>
            </a:r>
            <a:r>
              <a:rPr lang="en-US" baseline="0" dirty="0" smtClean="0"/>
              <a:t>, the clatter—internal and external so that the noise can be stopped or suspended (tuned out) as you seek to tune in to the person speaking.  The faster I am slowing down the business, the faster I can come to a stop or suspend the mind</a:t>
            </a:r>
            <a:endParaRPr lang="en-US" dirty="0" smtClean="0"/>
          </a:p>
          <a:p>
            <a:endParaRPr lang="en-US" baseline="0" dirty="0" smtClean="0"/>
          </a:p>
          <a:p>
            <a:r>
              <a:rPr lang="en-US" baseline="0" dirty="0" smtClean="0"/>
              <a:t>Staying focused – staying with the speaker.   Staying with the discomfort, uncomfortable, strangeness, Staying attentive, staying focused, staying vigilant. Staying responsive. Listening is much more than that. It requires a focus and concentrated effort, both mental and physical. It means paying attention, being aware of verbal and non-verbal messages. It is not a passive process. The listener must be engaged as much as the speaker.  Stay on them (what they want to say, what they want you to learn, what they want you to know, what they are thinking about, what they want you to get out of it, ) Stay on them.  This means don’t disturb, distract, detract. </a:t>
            </a:r>
          </a:p>
          <a:p>
            <a:endParaRPr lang="en-US" baseline="0" dirty="0" smtClean="0"/>
          </a:p>
          <a:p>
            <a:endParaRPr lang="en-US" baseline="0" dirty="0" smtClean="0"/>
          </a:p>
          <a:p>
            <a:r>
              <a:rPr lang="en-US" baseline="0" dirty="0" smtClean="0"/>
              <a:t>TRANSFORMING – changing, allowing oneself to be changed by what one hears</a:t>
            </a:r>
          </a:p>
        </p:txBody>
      </p:sp>
    </p:spTree>
    <p:extLst>
      <p:ext uri="{BB962C8B-B14F-4D97-AF65-F5344CB8AC3E}">
        <p14:creationId xmlns:p14="http://schemas.microsoft.com/office/powerpoint/2010/main" val="1969528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err="1" smtClean="0"/>
              <a:t>Fiesty</a:t>
            </a:r>
            <a:r>
              <a:rPr lang="en-US" dirty="0" smtClean="0"/>
              <a:t> Aunt</a:t>
            </a:r>
            <a:r>
              <a:rPr lang="en-US" baseline="0" dirty="0" smtClean="0"/>
              <a:t> </a:t>
            </a:r>
            <a:r>
              <a:rPr lang="en-US" dirty="0" smtClean="0"/>
              <a:t>Esther: Go on I’m all ears . . .</a:t>
            </a:r>
          </a:p>
          <a:p>
            <a:r>
              <a:rPr lang="en-US" dirty="0" smtClean="0"/>
              <a:t>Fred:  “No your not, your all mouth.” https://www.youtube.com/watch?v=TX0v8qgaxJo   </a:t>
            </a:r>
            <a:r>
              <a:rPr lang="en-US" dirty="0" smtClean="0">
                <a:sym typeface="Wingdings" panose="05000000000000000000" pitchFamily="2" charset="2"/>
              </a:rPr>
              <a:t>funny </a:t>
            </a:r>
          </a:p>
          <a:p>
            <a:r>
              <a:rPr lang="en-US" dirty="0" smtClean="0"/>
              <a:t>https://www.youtube.com/watch?v=TX0v8qgaxJo</a:t>
            </a:r>
          </a:p>
          <a:p>
            <a:r>
              <a:rPr lang="en-US" dirty="0" smtClean="0"/>
              <a:t>Aunt Esther</a:t>
            </a:r>
            <a:r>
              <a:rPr lang="en-US" baseline="0" dirty="0" smtClean="0"/>
              <a:t> never dropped her bags </a:t>
            </a:r>
            <a:endParaRPr lang="en-US" dirty="0"/>
          </a:p>
        </p:txBody>
      </p:sp>
    </p:spTree>
    <p:extLst>
      <p:ext uri="{BB962C8B-B14F-4D97-AF65-F5344CB8AC3E}">
        <p14:creationId xmlns:p14="http://schemas.microsoft.com/office/powerpoint/2010/main" val="1662853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097198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0" name="Shape 330"/>
          <p:cNvSpPr txBox="1">
            <a:spLocks noGrp="1"/>
          </p:cNvSpPr>
          <p:nvPr>
            <p:ph type="body" idx="1"/>
          </p:nvPr>
        </p:nvSpPr>
        <p:spPr>
          <a:xfrm>
            <a:off x="701041" y="4387136"/>
            <a:ext cx="5608319" cy="4156234"/>
          </a:xfrm>
          <a:prstGeom prst="rect">
            <a:avLst/>
          </a:prstGeom>
          <a:noFill/>
          <a:ln>
            <a:noFill/>
          </a:ln>
        </p:spPr>
        <p:txBody>
          <a:bodyPr lIns="92815" tIns="46395" rIns="92815" bIns="4639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kern="1200" dirty="0" err="1" smtClean="0">
                <a:solidFill>
                  <a:schemeClr val="tx1"/>
                </a:solidFill>
                <a:effectLst/>
                <a:latin typeface="+mn-lt"/>
                <a:ea typeface="+mn-ea"/>
                <a:cs typeface="+mn-cs"/>
              </a:rPr>
              <a:t>deasil</a:t>
            </a:r>
            <a:r>
              <a:rPr lang="en-US" sz="1100" b="1" i="0" u="none" strike="noStrike" kern="1200" dirty="0" smtClean="0">
                <a:solidFill>
                  <a:schemeClr val="tx1"/>
                </a:solidFill>
                <a:effectLst/>
                <a:latin typeface="+mn-lt"/>
                <a:ea typeface="+mn-ea"/>
                <a:cs typeface="+mn-cs"/>
              </a:rPr>
              <a:t>  </a:t>
            </a:r>
            <a:r>
              <a:rPr lang="en-US" dirty="0" smtClean="0"/>
              <a:t> - clockwise; in the direction of the sun</a:t>
            </a:r>
            <a:endParaRPr dirty="0"/>
          </a:p>
        </p:txBody>
      </p:sp>
      <p:sp>
        <p:nvSpPr>
          <p:cNvPr id="331" name="Shape 331"/>
          <p:cNvSpPr txBox="1">
            <a:spLocks noGrp="1"/>
          </p:cNvSpPr>
          <p:nvPr>
            <p:ph type="sldNum" idx="12"/>
          </p:nvPr>
        </p:nvSpPr>
        <p:spPr>
          <a:xfrm>
            <a:off x="3970937" y="8772668"/>
            <a:ext cx="3037839" cy="461804"/>
          </a:xfrm>
          <a:prstGeom prst="rect">
            <a:avLst/>
          </a:prstGeom>
          <a:noFill/>
          <a:ln>
            <a:noFill/>
          </a:ln>
        </p:spPr>
        <p:txBody>
          <a:bodyPr lIns="92815" tIns="46395" rIns="92815" bIns="46395" anchor="b" anchorCtr="0">
            <a:noAutofit/>
          </a:bodyPr>
          <a:lstStyle/>
          <a:p>
            <a:pPr algn="r"/>
            <a:r>
              <a:rPr lang="en-US"/>
              <a:t> </a:t>
            </a:r>
          </a:p>
        </p:txBody>
      </p:sp>
    </p:spTree>
    <p:extLst>
      <p:ext uri="{BB962C8B-B14F-4D97-AF65-F5344CB8AC3E}">
        <p14:creationId xmlns:p14="http://schemas.microsoft.com/office/powerpoint/2010/main" val="29358103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0" name="Shape 330"/>
          <p:cNvSpPr txBox="1">
            <a:spLocks noGrp="1"/>
          </p:cNvSpPr>
          <p:nvPr>
            <p:ph type="body" idx="1"/>
          </p:nvPr>
        </p:nvSpPr>
        <p:spPr>
          <a:xfrm>
            <a:off x="701041" y="4387136"/>
            <a:ext cx="5608319" cy="4156234"/>
          </a:xfrm>
          <a:prstGeom prst="rect">
            <a:avLst/>
          </a:prstGeom>
          <a:noFill/>
          <a:ln>
            <a:noFill/>
          </a:ln>
        </p:spPr>
        <p:txBody>
          <a:bodyPr lIns="92815" tIns="46395" rIns="92815" bIns="4639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paradox</a:t>
            </a:r>
            <a:r>
              <a:rPr lang="en-US" baseline="0" dirty="0" smtClean="0"/>
              <a:t> of knowing yourself.  In Zen it is about breathing IN (you) and breathing out (OTHERS).  Breath in (you) breath out (others).  Breath in (Know yourself), breath out (Forget yourself). </a:t>
            </a:r>
            <a:r>
              <a:rPr lang="en-US" baseline="0" dirty="0" smtClean="0"/>
              <a:t>  Breath in (internal) breathe out (external).   The yin and the yang. </a:t>
            </a:r>
            <a:endParaRPr dirty="0"/>
          </a:p>
        </p:txBody>
      </p:sp>
      <p:sp>
        <p:nvSpPr>
          <p:cNvPr id="331" name="Shape 331"/>
          <p:cNvSpPr txBox="1">
            <a:spLocks noGrp="1"/>
          </p:cNvSpPr>
          <p:nvPr>
            <p:ph type="sldNum" idx="12"/>
          </p:nvPr>
        </p:nvSpPr>
        <p:spPr>
          <a:xfrm>
            <a:off x="3970937" y="8772668"/>
            <a:ext cx="3037839" cy="461804"/>
          </a:xfrm>
          <a:prstGeom prst="rect">
            <a:avLst/>
          </a:prstGeom>
          <a:noFill/>
          <a:ln>
            <a:noFill/>
          </a:ln>
        </p:spPr>
        <p:txBody>
          <a:bodyPr lIns="92815" tIns="46395" rIns="92815" bIns="46395" anchor="b" anchorCtr="0">
            <a:noAutofit/>
          </a:bodyPr>
          <a:lstStyle/>
          <a:p>
            <a:pPr algn="r"/>
            <a:r>
              <a:rPr lang="en-US"/>
              <a:t> </a:t>
            </a:r>
          </a:p>
        </p:txBody>
      </p:sp>
    </p:spTree>
    <p:extLst>
      <p:ext uri="{BB962C8B-B14F-4D97-AF65-F5344CB8AC3E}">
        <p14:creationId xmlns:p14="http://schemas.microsoft.com/office/powerpoint/2010/main" val="12906984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9" name="Shape 129"/>
          <p:cNvSpPr txBox="1">
            <a:spLocks noGrp="1"/>
          </p:cNvSpPr>
          <p:nvPr>
            <p:ph type="body" idx="1"/>
          </p:nvPr>
        </p:nvSpPr>
        <p:spPr>
          <a:xfrm>
            <a:off x="701040" y="4387136"/>
            <a:ext cx="5608320" cy="4156234"/>
          </a:xfrm>
          <a:prstGeom prst="rect">
            <a:avLst/>
          </a:prstGeom>
          <a:noFill/>
          <a:ln>
            <a:noFill/>
          </a:ln>
        </p:spPr>
        <p:txBody>
          <a:bodyPr lIns="92815" tIns="46395" rIns="92815" bIns="46395" anchor="t" anchorCtr="0">
            <a:noAutofit/>
          </a:bodyPr>
          <a:lstStyle/>
          <a:p>
            <a:endParaRPr lang="en-US" baseline="0" dirty="0" smtClean="0"/>
          </a:p>
          <a:p>
            <a:r>
              <a:rPr lang="en-US" dirty="0" smtClean="0"/>
              <a:t>Headache</a:t>
            </a:r>
          </a:p>
          <a:p>
            <a:r>
              <a:rPr lang="en-US" dirty="0" smtClean="0"/>
              <a:t>Achy</a:t>
            </a:r>
            <a:r>
              <a:rPr lang="en-US" baseline="0" dirty="0" smtClean="0"/>
              <a:t> sore muscles</a:t>
            </a:r>
          </a:p>
          <a:p>
            <a:r>
              <a:rPr lang="en-US" baseline="0" dirty="0" smtClean="0"/>
              <a:t>Upset stomach</a:t>
            </a:r>
          </a:p>
          <a:p>
            <a:r>
              <a:rPr lang="en-US" baseline="0" dirty="0" smtClean="0"/>
              <a:t>Sore throat and the doctor said: have seat, let me look in your ear. </a:t>
            </a:r>
          </a:p>
          <a:p>
            <a:endParaRPr lang="en-US" baseline="0" dirty="0" smtClean="0"/>
          </a:p>
          <a:p>
            <a:endParaRPr lang="en-US" baseline="0" dirty="0" smtClean="0"/>
          </a:p>
          <a:p>
            <a:endParaRPr dirty="0"/>
          </a:p>
        </p:txBody>
      </p:sp>
      <p:sp>
        <p:nvSpPr>
          <p:cNvPr id="130" name="Shape 130"/>
          <p:cNvSpPr txBox="1">
            <a:spLocks noGrp="1"/>
          </p:cNvSpPr>
          <p:nvPr>
            <p:ph type="sldNum" idx="12"/>
          </p:nvPr>
        </p:nvSpPr>
        <p:spPr>
          <a:xfrm>
            <a:off x="3970937" y="8772668"/>
            <a:ext cx="3037840" cy="461804"/>
          </a:xfrm>
          <a:prstGeom prst="rect">
            <a:avLst/>
          </a:prstGeom>
          <a:noFill/>
          <a:ln>
            <a:noFill/>
          </a:ln>
        </p:spPr>
        <p:txBody>
          <a:bodyPr lIns="92815" tIns="46395" rIns="92815" bIns="46395" anchor="b" anchorCtr="0">
            <a:noAutofit/>
          </a:bodyPr>
          <a:lstStyle/>
          <a:p>
            <a:pPr algn="r"/>
            <a:r>
              <a:rPr lang="en-US"/>
              <a:t> </a:t>
            </a:r>
          </a:p>
        </p:txBody>
      </p:sp>
    </p:spTree>
    <p:extLst>
      <p:ext uri="{BB962C8B-B14F-4D97-AF65-F5344CB8AC3E}">
        <p14:creationId xmlns:p14="http://schemas.microsoft.com/office/powerpoint/2010/main" val="11431400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2"/>
        <p:cNvGrpSpPr/>
        <p:nvPr/>
      </p:nvGrpSpPr>
      <p:grpSpPr>
        <a:xfrm>
          <a:off x="0" y="0"/>
          <a:ext cx="0" cy="0"/>
          <a:chOff x="0" y="0"/>
          <a:chExt cx="0" cy="0"/>
        </a:xfrm>
      </p:grpSpPr>
      <p:sp>
        <p:nvSpPr>
          <p:cNvPr id="1703" name="Shape 17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04" name="Shape 1704"/>
          <p:cNvSpPr txBo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1705" name="Shape 1705"/>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200" b="0" i="0" u="none" strike="noStrike" cap="none"/>
              <a:t> </a:t>
            </a:r>
          </a:p>
        </p:txBody>
      </p:sp>
      <p:sp>
        <p:nvSpPr>
          <p:cNvPr id="1706" name="Shape 170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7183447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0" name="Shape 330"/>
          <p:cNvSpPr txBox="1">
            <a:spLocks noGrp="1"/>
          </p:cNvSpPr>
          <p:nvPr>
            <p:ph type="body" idx="1"/>
          </p:nvPr>
        </p:nvSpPr>
        <p:spPr>
          <a:xfrm>
            <a:off x="701041" y="4387136"/>
            <a:ext cx="5608319" cy="4156234"/>
          </a:xfrm>
          <a:prstGeom prst="rect">
            <a:avLst/>
          </a:prstGeom>
          <a:noFill/>
          <a:ln>
            <a:noFill/>
          </a:ln>
        </p:spPr>
        <p:txBody>
          <a:bodyPr lIns="92815" tIns="46395" rIns="92815" bIns="4639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kern="1200" dirty="0" err="1" smtClean="0">
                <a:solidFill>
                  <a:schemeClr val="tx1"/>
                </a:solidFill>
                <a:effectLst/>
                <a:latin typeface="+mn-lt"/>
                <a:ea typeface="+mn-ea"/>
                <a:cs typeface="+mn-cs"/>
              </a:rPr>
              <a:t>deasil</a:t>
            </a:r>
            <a:r>
              <a:rPr lang="en-US" sz="1100" b="1" i="0" u="none" strike="noStrike" kern="1200" dirty="0" smtClean="0">
                <a:solidFill>
                  <a:schemeClr val="tx1"/>
                </a:solidFill>
                <a:effectLst/>
                <a:latin typeface="+mn-lt"/>
                <a:ea typeface="+mn-ea"/>
                <a:cs typeface="+mn-cs"/>
              </a:rPr>
              <a:t>  </a:t>
            </a:r>
            <a:r>
              <a:rPr lang="en-US" dirty="0" smtClean="0"/>
              <a:t> - clockwise; in the direction of the sun</a:t>
            </a:r>
            <a:endParaRPr dirty="0"/>
          </a:p>
        </p:txBody>
      </p:sp>
      <p:sp>
        <p:nvSpPr>
          <p:cNvPr id="331" name="Shape 331"/>
          <p:cNvSpPr txBox="1">
            <a:spLocks noGrp="1"/>
          </p:cNvSpPr>
          <p:nvPr>
            <p:ph type="sldNum" idx="12"/>
          </p:nvPr>
        </p:nvSpPr>
        <p:spPr>
          <a:xfrm>
            <a:off x="3970937" y="8772668"/>
            <a:ext cx="3037839" cy="461804"/>
          </a:xfrm>
          <a:prstGeom prst="rect">
            <a:avLst/>
          </a:prstGeom>
          <a:noFill/>
          <a:ln>
            <a:noFill/>
          </a:ln>
        </p:spPr>
        <p:txBody>
          <a:bodyPr lIns="92815" tIns="46395" rIns="92815" bIns="46395" anchor="b" anchorCtr="0">
            <a:noAutofit/>
          </a:bodyPr>
          <a:lstStyle/>
          <a:p>
            <a:pPr algn="r"/>
            <a:r>
              <a:rPr lang="en-US"/>
              <a:t> </a:t>
            </a:r>
          </a:p>
        </p:txBody>
      </p:sp>
    </p:spTree>
    <p:extLst>
      <p:ext uri="{BB962C8B-B14F-4D97-AF65-F5344CB8AC3E}">
        <p14:creationId xmlns:p14="http://schemas.microsoft.com/office/powerpoint/2010/main" val="21606132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0" name="Shape 330"/>
          <p:cNvSpPr txBox="1">
            <a:spLocks noGrp="1"/>
          </p:cNvSpPr>
          <p:nvPr>
            <p:ph type="body" idx="1"/>
          </p:nvPr>
        </p:nvSpPr>
        <p:spPr>
          <a:xfrm>
            <a:off x="701041" y="4387136"/>
            <a:ext cx="5608319" cy="4156234"/>
          </a:xfrm>
          <a:prstGeom prst="rect">
            <a:avLst/>
          </a:prstGeom>
          <a:noFill/>
          <a:ln>
            <a:noFill/>
          </a:ln>
        </p:spPr>
        <p:txBody>
          <a:bodyPr lIns="92815" tIns="46395" rIns="92815" bIns="46395" anchor="t" anchorCtr="0">
            <a:noAutofit/>
          </a:bodyPr>
          <a:lstStyle/>
          <a:p>
            <a:r>
              <a:rPr lang="en-US" sz="1100" b="1" i="0" kern="1200" dirty="0" smtClean="0">
                <a:solidFill>
                  <a:schemeClr val="tx1"/>
                </a:solidFill>
                <a:effectLst/>
                <a:latin typeface="+mn-lt"/>
                <a:ea typeface="+mn-ea"/>
                <a:cs typeface="+mn-cs"/>
              </a:rPr>
              <a:t>Pronounced:  SIYN</a:t>
            </a:r>
            <a:r>
              <a:rPr lang="en-US" sz="1100" b="1" i="0" kern="1200" baseline="0" dirty="0" smtClean="0">
                <a:solidFill>
                  <a:schemeClr val="tx1"/>
                </a:solidFill>
                <a:effectLst/>
                <a:latin typeface="+mn-lt"/>
                <a:ea typeface="+mn-ea"/>
                <a:cs typeface="+mn-cs"/>
              </a:rPr>
              <a:t> </a:t>
            </a:r>
          </a:p>
          <a:p>
            <a:r>
              <a:rPr lang="en-US" sz="1100" b="1" i="0" kern="1200" dirty="0" smtClean="0">
                <a:solidFill>
                  <a:schemeClr val="tx1"/>
                </a:solidFill>
                <a:effectLst/>
                <a:latin typeface="+mn-lt"/>
                <a:ea typeface="+mn-ea"/>
                <a:cs typeface="+mn-cs"/>
              </a:rPr>
              <a:t>heart</a:t>
            </a:r>
            <a:r>
              <a:rPr lang="en-US" sz="1100" b="0" i="0" kern="1200" dirty="0" smtClean="0">
                <a:solidFill>
                  <a:schemeClr val="tx1"/>
                </a:solidFill>
                <a:effectLst/>
                <a:latin typeface="+mn-lt"/>
                <a:ea typeface="+mn-ea"/>
                <a:cs typeface="+mn-cs"/>
              </a:rPr>
              <a:t>, intention, mind, center, core, feeling, emotion  </a:t>
            </a:r>
            <a:endParaRPr lang="en-US" dirty="0"/>
          </a:p>
        </p:txBody>
      </p:sp>
      <p:sp>
        <p:nvSpPr>
          <p:cNvPr id="331" name="Shape 331"/>
          <p:cNvSpPr txBox="1">
            <a:spLocks noGrp="1"/>
          </p:cNvSpPr>
          <p:nvPr>
            <p:ph type="sldNum" idx="12"/>
          </p:nvPr>
        </p:nvSpPr>
        <p:spPr>
          <a:xfrm>
            <a:off x="3970937" y="8772668"/>
            <a:ext cx="3037839" cy="461804"/>
          </a:xfrm>
          <a:prstGeom prst="rect">
            <a:avLst/>
          </a:prstGeom>
          <a:noFill/>
          <a:ln>
            <a:noFill/>
          </a:ln>
        </p:spPr>
        <p:txBody>
          <a:bodyPr lIns="92815" tIns="46395" rIns="92815" bIns="46395" anchor="b" anchorCtr="0">
            <a:noAutofit/>
          </a:bodyPr>
          <a:lstStyle/>
          <a:p>
            <a:pPr algn="r"/>
            <a:r>
              <a:rPr lang="en-US"/>
              <a:t> </a:t>
            </a:r>
          </a:p>
        </p:txBody>
      </p:sp>
    </p:spTree>
    <p:extLst>
      <p:ext uri="{BB962C8B-B14F-4D97-AF65-F5344CB8AC3E}">
        <p14:creationId xmlns:p14="http://schemas.microsoft.com/office/powerpoint/2010/main" val="31907953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Listen with the third ear (how the other person feels,</a:t>
            </a:r>
            <a:r>
              <a:rPr lang="en-US" baseline="0" dirty="0" smtClean="0"/>
              <a:t> how they see the world, how they view things, how they understand it, etc.)</a:t>
            </a:r>
            <a:endParaRPr lang="en-US" dirty="0"/>
          </a:p>
        </p:txBody>
      </p:sp>
      <p:sp>
        <p:nvSpPr>
          <p:cNvPr id="4" name="Slide Number Placeholder 3"/>
          <p:cNvSpPr>
            <a:spLocks noGrp="1"/>
          </p:cNvSpPr>
          <p:nvPr>
            <p:ph type="sldNum" sz="quarter" idx="10"/>
          </p:nvPr>
        </p:nvSpPr>
        <p:spPr/>
        <p:txBody>
          <a:bodyPr/>
          <a:lstStyle/>
          <a:p>
            <a:fld id="{63619C80-4ACA-4255-9983-BAD762420508}" type="slidenum">
              <a:rPr lang="en-US" smtClean="0"/>
              <a:t>44</a:t>
            </a:fld>
            <a:endParaRPr lang="en-US"/>
          </a:p>
        </p:txBody>
      </p:sp>
    </p:spTree>
    <p:extLst>
      <p:ext uri="{BB962C8B-B14F-4D97-AF65-F5344CB8AC3E}">
        <p14:creationId xmlns:p14="http://schemas.microsoft.com/office/powerpoint/2010/main" val="17529508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6"/>
        <p:cNvGrpSpPr/>
        <p:nvPr/>
      </p:nvGrpSpPr>
      <p:grpSpPr>
        <a:xfrm>
          <a:off x="0" y="0"/>
          <a:ext cx="0" cy="0"/>
          <a:chOff x="0" y="0"/>
          <a:chExt cx="0" cy="0"/>
        </a:xfrm>
      </p:grpSpPr>
      <p:sp>
        <p:nvSpPr>
          <p:cNvPr id="1587" name="Shape 1587"/>
          <p:cNvSpPr txBox="1"/>
          <p:nvPr/>
        </p:nvSpPr>
        <p:spPr>
          <a:xfrm>
            <a:off x="914400" y="4343400"/>
            <a:ext cx="50291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Arial"/>
              <a:buNone/>
            </a:pPr>
            <a:r>
              <a:rPr lang="en-US" sz="1800" b="0" i="0" u="none" strike="noStrike" cap="none"/>
              <a:t>Myth 1: "Listening is a matter of intelligence."</a:t>
            </a:r>
          </a:p>
          <a:p>
            <a:pPr marL="0" marR="0" lvl="0" indent="0" algn="l" rtl="0">
              <a:spcBef>
                <a:spcPts val="0"/>
              </a:spcBef>
              <a:buSzPct val="25000"/>
              <a:buFont typeface="Arial"/>
              <a:buNone/>
            </a:pPr>
            <a:r>
              <a:rPr lang="en-US" sz="1800" b="0" i="0" u="none" strike="noStrike" cap="none"/>
              <a:t> </a:t>
            </a:r>
          </a:p>
          <a:p>
            <a:pPr marL="0" marR="0" lvl="0" indent="0" algn="l" rtl="0">
              <a:spcBef>
                <a:spcPts val="0"/>
              </a:spcBef>
              <a:buSzPct val="25000"/>
              <a:buFont typeface="Arial"/>
              <a:buNone/>
            </a:pPr>
            <a:r>
              <a:rPr lang="en-US" sz="1800" b="0" i="0" u="none" strike="noStrike" cap="none"/>
              <a:t>Myth 2: "Speaking is more important than listening in the communication process."</a:t>
            </a:r>
          </a:p>
          <a:p>
            <a:pPr marL="0" marR="0" lvl="0" indent="0" algn="l" rtl="0">
              <a:spcBef>
                <a:spcPts val="0"/>
              </a:spcBef>
              <a:buSzPct val="25000"/>
              <a:buFont typeface="Arial"/>
              <a:buNone/>
            </a:pPr>
            <a:r>
              <a:rPr lang="en-US" sz="1800" b="0" i="0" u="none" strike="noStrike" cap="none"/>
              <a:t> </a:t>
            </a:r>
          </a:p>
          <a:p>
            <a:pPr marL="0" marR="0" lvl="0" indent="0" algn="l" rtl="0">
              <a:spcBef>
                <a:spcPts val="0"/>
              </a:spcBef>
              <a:buSzPct val="25000"/>
              <a:buFont typeface="Arial"/>
              <a:buNone/>
            </a:pPr>
            <a:r>
              <a:rPr lang="en-US" sz="1800" b="0" i="0" u="none" strike="noStrike" cap="none"/>
              <a:t>Myth 3: "Listening is easy and requires little energy."</a:t>
            </a:r>
          </a:p>
          <a:p>
            <a:pPr marL="0" marR="0" lvl="0" indent="0" algn="l" rtl="0">
              <a:spcBef>
                <a:spcPts val="0"/>
              </a:spcBef>
              <a:buSzPct val="25000"/>
              <a:buFont typeface="Arial"/>
              <a:buNone/>
            </a:pPr>
            <a:r>
              <a:rPr lang="en-US" sz="1800" b="0" i="0" u="none" strike="noStrike" cap="none"/>
              <a:t> </a:t>
            </a:r>
          </a:p>
          <a:p>
            <a:pPr marL="0" marR="0" lvl="0" indent="0" algn="l" rtl="0">
              <a:spcBef>
                <a:spcPts val="0"/>
              </a:spcBef>
              <a:buSzPct val="25000"/>
              <a:buFont typeface="Arial"/>
              <a:buNone/>
            </a:pPr>
            <a:r>
              <a:rPr lang="en-US" sz="1800" b="0" i="0" u="none" strike="noStrike" cap="none"/>
              <a:t>Myth 4: "Listening and hearing are the same process."</a:t>
            </a:r>
          </a:p>
          <a:p>
            <a:pPr marL="0" marR="0" lvl="0" indent="0" algn="l" rtl="0">
              <a:spcBef>
                <a:spcPts val="0"/>
              </a:spcBef>
              <a:buSzPct val="25000"/>
              <a:buFont typeface="Arial"/>
              <a:buNone/>
            </a:pPr>
            <a:r>
              <a:rPr lang="en-US" sz="1800" b="0" i="0" u="none" strike="noStrike" cap="none"/>
              <a:t> </a:t>
            </a:r>
          </a:p>
          <a:p>
            <a:pPr marL="0" marR="0" lvl="0" indent="0" algn="l" rtl="0">
              <a:spcBef>
                <a:spcPts val="0"/>
              </a:spcBef>
              <a:buSzPct val="25000"/>
              <a:buFont typeface="Arial"/>
              <a:buNone/>
            </a:pPr>
            <a:r>
              <a:rPr lang="en-US" sz="1800" b="0" i="0" u="none" strike="noStrike" cap="none"/>
              <a:t>Myth 5: "Listening means only understanding a speaker’s words."</a:t>
            </a:r>
          </a:p>
          <a:p>
            <a:pPr marL="0" marR="0" lvl="0" indent="0" algn="l" rtl="0">
              <a:spcBef>
                <a:spcPts val="0"/>
              </a:spcBef>
              <a:buSzPct val="25000"/>
              <a:buFont typeface="Arial"/>
              <a:buNone/>
            </a:pPr>
            <a:r>
              <a:rPr lang="en-US" sz="1800" b="0" i="0" u="none" strike="noStrike" cap="none"/>
              <a:t> </a:t>
            </a:r>
          </a:p>
          <a:p>
            <a:pPr lvl="0">
              <a:spcBef>
                <a:spcPts val="0"/>
              </a:spcBef>
              <a:buNone/>
            </a:pPr>
            <a:endParaRPr sz="1800" b="0" i="0" u="none" strike="noStrike" cap="none"/>
          </a:p>
          <a:p>
            <a:pPr marL="0" marR="0" lvl="0" indent="0" algn="l" rtl="0">
              <a:spcBef>
                <a:spcPts val="0"/>
              </a:spcBef>
              <a:buClr>
                <a:srgbClr val="158158"/>
              </a:buClr>
              <a:buSzPct val="25000"/>
              <a:buFont typeface="Times New Roman"/>
              <a:buNone/>
            </a:pPr>
            <a:r>
              <a:rPr lang="en-US" sz="1800" b="0" i="0" u="none" strike="noStrike" cap="none">
                <a:solidFill>
                  <a:srgbClr val="158158"/>
                </a:solidFill>
                <a:latin typeface="Times New Roman"/>
                <a:ea typeface="Times New Roman"/>
                <a:cs typeface="Times New Roman"/>
                <a:sym typeface="Times New Roman"/>
              </a:rPr>
              <a:t>Listening is about intention not perception  </a:t>
            </a:r>
            <a:r>
              <a:rPr lang="en-US" sz="1800" b="0" i="0" u="none" strike="noStrike" cap="none">
                <a:solidFill>
                  <a:srgbClr val="000000"/>
                </a:solidFill>
                <a:latin typeface="Times New Roman"/>
                <a:ea typeface="Times New Roman"/>
                <a:cs typeface="Times New Roman"/>
                <a:sym typeface="Times New Roman"/>
              </a:rPr>
              <a:t>Reality:  </a:t>
            </a:r>
            <a:r>
              <a:rPr lang="en-US" sz="1800" b="1" i="1" u="none" strike="noStrike" cap="none">
                <a:solidFill>
                  <a:srgbClr val="000000"/>
                </a:solidFill>
                <a:latin typeface="Times New Roman"/>
                <a:ea typeface="Times New Roman"/>
                <a:cs typeface="Times New Roman"/>
                <a:sym typeface="Times New Roman"/>
              </a:rPr>
              <a:t>Listening is perception not </a:t>
            </a:r>
            <a:r>
              <a:rPr lang="en-US" sz="1800" b="1" i="1" u="sng" strike="noStrike" cap="none">
                <a:solidFill>
                  <a:srgbClr val="000000"/>
                </a:solidFill>
                <a:latin typeface="Times New Roman"/>
                <a:ea typeface="Times New Roman"/>
                <a:cs typeface="Times New Roman"/>
                <a:sym typeface="Times New Roman"/>
              </a:rPr>
              <a:t>just</a:t>
            </a:r>
            <a:r>
              <a:rPr lang="en-US" sz="1800" b="1" i="1" u="none" strike="noStrike" cap="none">
                <a:solidFill>
                  <a:srgbClr val="000000"/>
                </a:solidFill>
                <a:latin typeface="Times New Roman"/>
                <a:ea typeface="Times New Roman"/>
                <a:cs typeface="Times New Roman"/>
                <a:sym typeface="Times New Roman"/>
              </a:rPr>
              <a:t> intent.</a:t>
            </a:r>
          </a:p>
          <a:p>
            <a:pPr lvl="0">
              <a:spcBef>
                <a:spcPts val="0"/>
              </a:spcBef>
              <a:buNone/>
            </a:pPr>
            <a:endParaRPr sz="1800" b="0" i="0" u="none" strike="noStrike" cap="none"/>
          </a:p>
          <a:p>
            <a:pPr marL="0" marR="0" lvl="0" indent="0" algn="l" rtl="0">
              <a:spcBef>
                <a:spcPts val="0"/>
              </a:spcBef>
              <a:buSzPct val="25000"/>
              <a:buFont typeface="Arial"/>
              <a:buNone/>
            </a:pPr>
            <a:r>
              <a:rPr lang="en-US" sz="1800" b="0" i="0" u="none" strike="noStrike" cap="none"/>
              <a:t>Listening is weakness</a:t>
            </a:r>
          </a:p>
          <a:p>
            <a:pPr lvl="0">
              <a:spcBef>
                <a:spcPts val="0"/>
              </a:spcBef>
              <a:buNone/>
            </a:pPr>
            <a:endParaRPr sz="1800" b="0" i="0" u="none" strike="noStrike" cap="none"/>
          </a:p>
          <a:p>
            <a:pPr marL="0" marR="0" lvl="0" indent="0" algn="l" rtl="0">
              <a:spcBef>
                <a:spcPts val="0"/>
              </a:spcBef>
              <a:buSzPct val="25000"/>
              <a:buFont typeface="Arial"/>
              <a:buNone/>
            </a:pPr>
            <a:r>
              <a:rPr lang="en-US" sz="1800" b="0" i="0" u="none" strike="noStrike" cap="none"/>
              <a:t>Listening is passive</a:t>
            </a:r>
          </a:p>
          <a:p>
            <a:pPr lvl="0">
              <a:spcBef>
                <a:spcPts val="0"/>
              </a:spcBef>
              <a:buNone/>
            </a:pPr>
            <a:endParaRPr sz="1800" b="0" i="0" u="none" strike="noStrike" cap="none"/>
          </a:p>
          <a:p>
            <a:pPr marL="0" marR="0" lvl="0" indent="0" algn="l" rtl="0">
              <a:spcBef>
                <a:spcPts val="0"/>
              </a:spcBef>
              <a:buSzPct val="25000"/>
              <a:buFont typeface="Arial"/>
              <a:buNone/>
            </a:pPr>
            <a:r>
              <a:rPr lang="en-US" sz="1800" b="0" i="0" u="none" strike="noStrike" cap="none"/>
              <a:t>Conversation = communication </a:t>
            </a:r>
          </a:p>
          <a:p>
            <a:pPr lvl="0">
              <a:spcBef>
                <a:spcPts val="0"/>
              </a:spcBef>
              <a:buNone/>
            </a:pPr>
            <a:endParaRPr sz="1800" b="0" i="0" u="none" strike="noStrike" cap="none"/>
          </a:p>
          <a:p>
            <a:pPr marL="0" marR="0" lvl="0" indent="0" algn="l" rtl="0">
              <a:spcBef>
                <a:spcPts val="0"/>
              </a:spcBef>
              <a:buSzPct val="25000"/>
              <a:buFont typeface="Arial"/>
              <a:buNone/>
            </a:pPr>
            <a:r>
              <a:rPr lang="en-US" sz="1800" b="0" i="0" u="none" strike="noStrike" cap="none"/>
              <a:t>Apparent listening = Actual Listening  [This is related to the notion of listening is intention and perception; it is about being authentic and apparent]</a:t>
            </a:r>
          </a:p>
          <a:p>
            <a:pPr lvl="0">
              <a:spcBef>
                <a:spcPts val="0"/>
              </a:spcBef>
              <a:buNone/>
            </a:pPr>
            <a:endParaRPr sz="1800" b="0" i="0" u="none" strike="noStrike" cap="none"/>
          </a:p>
          <a:p>
            <a:pPr lvl="0">
              <a:spcBef>
                <a:spcPts val="0"/>
              </a:spcBef>
              <a:buNone/>
            </a:pPr>
            <a:endParaRPr sz="1800" b="0" i="0" u="none" strike="noStrike" cap="none"/>
          </a:p>
          <a:p>
            <a:pPr marL="0" marR="0" lvl="0" indent="0" algn="l" rtl="0">
              <a:spcBef>
                <a:spcPts val="0"/>
              </a:spcBef>
              <a:buSzPct val="25000"/>
              <a:buFont typeface="Arial"/>
              <a:buNone/>
            </a:pPr>
            <a:r>
              <a:rPr lang="en-US" sz="1800" b="0" i="0" u="none" strike="noStrike" cap="none"/>
              <a:t>Myth 1: "Listening is a matter of intelligence."</a:t>
            </a:r>
          </a:p>
          <a:p>
            <a:pPr marL="0" marR="0" lvl="0" indent="0" algn="l" rtl="0">
              <a:spcBef>
                <a:spcPts val="0"/>
              </a:spcBef>
              <a:buSzPct val="25000"/>
              <a:buFont typeface="Arial"/>
              <a:buNone/>
            </a:pPr>
            <a:r>
              <a:rPr lang="en-US" sz="1800" b="0" i="0" u="none" strike="noStrike" cap="none"/>
              <a:t>Fact: "Careful listening is a learned behavior."  Aristotle: “We are what we repeatedly do. Excellence, therefore, is not an act, but a habit.”</a:t>
            </a:r>
          </a:p>
          <a:p>
            <a:pPr marL="0" marR="0" lvl="0" indent="0" algn="l" rtl="0">
              <a:spcBef>
                <a:spcPts val="0"/>
              </a:spcBef>
              <a:buSzPct val="25000"/>
              <a:buFont typeface="Arial"/>
              <a:buNone/>
            </a:pPr>
            <a:r>
              <a:rPr lang="en-US" sz="1800" b="0" i="0" u="none" strike="noStrike" cap="none"/>
              <a:t>Myth 2: "Speaking is more important than listening in the communication process."</a:t>
            </a:r>
          </a:p>
          <a:p>
            <a:pPr marL="0" marR="0" lvl="0" indent="0" algn="l" rtl="0">
              <a:spcBef>
                <a:spcPts val="0"/>
              </a:spcBef>
              <a:buSzPct val="25000"/>
              <a:buFont typeface="Arial"/>
              <a:buNone/>
            </a:pPr>
            <a:r>
              <a:rPr lang="en-US" sz="1800" b="0" i="0" u="none" strike="noStrike" cap="none"/>
              <a:t>Fact: "Speaking and listening are equally important."</a:t>
            </a:r>
          </a:p>
          <a:p>
            <a:pPr marL="0" marR="0" lvl="0" indent="0" algn="l" rtl="0">
              <a:spcBef>
                <a:spcPts val="0"/>
              </a:spcBef>
              <a:buSzPct val="25000"/>
              <a:buFont typeface="Arial"/>
              <a:buNone/>
            </a:pPr>
            <a:r>
              <a:rPr lang="en-US" sz="1800" b="0" i="0" u="none" strike="noStrike" cap="none"/>
              <a:t>Myth 3: "Listening is easy and requires little energy."</a:t>
            </a:r>
          </a:p>
          <a:p>
            <a:pPr marL="0" marR="0" lvl="0" indent="0" algn="l" rtl="0">
              <a:spcBef>
                <a:spcPts val="0"/>
              </a:spcBef>
              <a:buSzPct val="25000"/>
              <a:buFont typeface="Arial"/>
              <a:buNone/>
            </a:pPr>
            <a:r>
              <a:rPr lang="en-US" sz="1800" b="0" i="0" u="none" strike="noStrike" cap="none"/>
              <a:t>Fact: "Active listeners undergo the same physiological changes as a person jogging."</a:t>
            </a:r>
          </a:p>
          <a:p>
            <a:pPr marL="0" marR="0" lvl="0" indent="0" algn="l" rtl="0">
              <a:spcBef>
                <a:spcPts val="0"/>
              </a:spcBef>
              <a:buSzPct val="25000"/>
              <a:buFont typeface="Arial"/>
              <a:buNone/>
            </a:pPr>
            <a:r>
              <a:rPr lang="en-US" sz="1800" b="0" i="0" u="none" strike="noStrike" cap="none"/>
              <a:t>Myth 4: "Listening and hearing are the same process."</a:t>
            </a:r>
          </a:p>
          <a:p>
            <a:pPr marL="0" marR="0" lvl="0" indent="0" algn="l" rtl="0">
              <a:spcBef>
                <a:spcPts val="0"/>
              </a:spcBef>
              <a:buSzPct val="25000"/>
              <a:buFont typeface="Arial"/>
              <a:buNone/>
            </a:pPr>
            <a:r>
              <a:rPr lang="en-US" sz="1800" b="0" i="0" u="none" strike="noStrike" cap="none"/>
              <a:t>Fact: "Listening is a conscious, selective process while hearing is an involuntary act."</a:t>
            </a:r>
          </a:p>
          <a:p>
            <a:pPr marL="0" marR="0" lvl="0" indent="0" algn="l" rtl="0">
              <a:spcBef>
                <a:spcPts val="0"/>
              </a:spcBef>
              <a:buSzPct val="25000"/>
              <a:buFont typeface="Arial"/>
              <a:buNone/>
            </a:pPr>
            <a:r>
              <a:rPr lang="en-US" sz="1800" b="0" i="0" u="none" strike="noStrike" cap="none"/>
              <a:t>Myth 5: "Listening means only understanding a speaker’s words."</a:t>
            </a:r>
          </a:p>
          <a:p>
            <a:pPr marL="0" marR="0" lvl="0" indent="0" algn="l" rtl="0">
              <a:spcBef>
                <a:spcPts val="0"/>
              </a:spcBef>
              <a:buSzPct val="25000"/>
              <a:buFont typeface="Arial"/>
              <a:buNone/>
            </a:pPr>
            <a:r>
              <a:rPr lang="en-US" sz="1800" b="0" i="0" u="none" strike="noStrike" cap="none"/>
              <a:t>Fact: "Nonverbal signals also help listeners gain understanding."</a:t>
            </a:r>
          </a:p>
          <a:p>
            <a:pPr lvl="0">
              <a:spcBef>
                <a:spcPts val="0"/>
              </a:spcBef>
              <a:buNone/>
            </a:pPr>
            <a:endParaRPr sz="1800" b="0" i="0" u="none" strike="noStrike" cap="none"/>
          </a:p>
          <a:p>
            <a:pPr marL="0" marR="0" lvl="0" indent="0" algn="l" rtl="0">
              <a:spcBef>
                <a:spcPts val="0"/>
              </a:spcBef>
              <a:buSzPct val="25000"/>
              <a:buFont typeface="Arial"/>
              <a:buNone/>
            </a:pPr>
            <a:r>
              <a:rPr lang="en-US" sz="1800" b="0" i="0" u="none" strike="noStrike" cap="none"/>
              <a:t>Myth 5: "Speakers are able to command listening."</a:t>
            </a:r>
          </a:p>
          <a:p>
            <a:pPr marL="0" marR="0" lvl="0" indent="0" algn="l" rtl="0">
              <a:spcBef>
                <a:spcPts val="0"/>
              </a:spcBef>
              <a:buSzPct val="25000"/>
              <a:buFont typeface="Arial"/>
              <a:buNone/>
            </a:pPr>
            <a:r>
              <a:rPr lang="en-US" sz="1800" b="0" i="0" u="none" strike="noStrike" cap="none"/>
              <a:t>Fact: "Speakers cannot make a person really listen."</a:t>
            </a:r>
          </a:p>
          <a:p>
            <a:pPr marL="0" marR="0" lvl="0" indent="0" algn="l" rtl="0">
              <a:spcBef>
                <a:spcPts val="0"/>
              </a:spcBef>
              <a:buSzPct val="25000"/>
              <a:buFont typeface="Arial"/>
              <a:buNone/>
            </a:pPr>
            <a:r>
              <a:rPr lang="en-US" sz="1800" b="0" i="0" u="none" strike="noStrike" cap="none"/>
              <a:t>Myth 6: "Hearing ability determines listening ability."</a:t>
            </a:r>
          </a:p>
          <a:p>
            <a:pPr marL="0" marR="0" lvl="0" indent="0" algn="l" rtl="0">
              <a:spcBef>
                <a:spcPts val="0"/>
              </a:spcBef>
              <a:buSzPct val="25000"/>
              <a:buFont typeface="Arial"/>
              <a:buNone/>
            </a:pPr>
            <a:r>
              <a:rPr lang="en-US" sz="1800" b="0" i="0" u="none" strike="noStrike" cap="none"/>
              <a:t>Fact: "Listening happens mentally—between the ears."</a:t>
            </a:r>
          </a:p>
          <a:p>
            <a:pPr marL="0" marR="0" lvl="0" indent="0" algn="l" rtl="0">
              <a:spcBef>
                <a:spcPts val="0"/>
              </a:spcBef>
              <a:buSzPct val="25000"/>
              <a:buFont typeface="Arial"/>
              <a:buNone/>
            </a:pPr>
            <a:r>
              <a:rPr lang="en-US" sz="1800" b="0" i="0" u="none" strike="noStrike" cap="none"/>
              <a:t>Myth 7: "Speakers are totally responsible for the communication success."</a:t>
            </a:r>
          </a:p>
          <a:p>
            <a:pPr marL="0" marR="0" lvl="0" indent="0" algn="l" rtl="0">
              <a:spcBef>
                <a:spcPts val="0"/>
              </a:spcBef>
              <a:buSzPct val="25000"/>
              <a:buFont typeface="Arial"/>
              <a:buNone/>
            </a:pPr>
            <a:r>
              <a:rPr lang="en-US" sz="1800" b="0" i="0" u="none" strike="noStrike" cap="none"/>
              <a:t>Fact: "Communication is a two-way street."</a:t>
            </a:r>
          </a:p>
          <a:p>
            <a:pPr lvl="0">
              <a:spcBef>
                <a:spcPts val="0"/>
              </a:spcBef>
              <a:buNone/>
            </a:pPr>
            <a:endParaRPr sz="1800" b="0" i="0" u="none" strike="noStrike" cap="none"/>
          </a:p>
          <a:p>
            <a:pPr marL="0" marR="0" lvl="0" indent="0" algn="l" rtl="0">
              <a:spcBef>
                <a:spcPts val="0"/>
              </a:spcBef>
              <a:buSzPct val="25000"/>
              <a:buFont typeface="Arial"/>
              <a:buNone/>
            </a:pPr>
            <a:r>
              <a:rPr lang="en-US" sz="1800" b="0" i="0" u="none" strike="noStrike" cap="none"/>
              <a:t>Myth 9: "Daily practice eliminates the need for listening training."</a:t>
            </a:r>
          </a:p>
          <a:p>
            <a:pPr marL="0" marR="0" lvl="0" indent="0" algn="l" rtl="0">
              <a:spcBef>
                <a:spcPts val="0"/>
              </a:spcBef>
              <a:buSzPct val="25000"/>
              <a:buFont typeface="Arial"/>
              <a:buNone/>
            </a:pPr>
            <a:r>
              <a:rPr lang="en-US" sz="1800" b="0" i="0" u="none" strike="noStrike" cap="none"/>
              <a:t>Fact: "Without effective listening training, most practice merely reinforces negative behaviors."</a:t>
            </a:r>
          </a:p>
          <a:p>
            <a:pPr marL="0" marR="0" lvl="0" indent="0" algn="l" rtl="0">
              <a:spcBef>
                <a:spcPts val="0"/>
              </a:spcBef>
              <a:buSzPct val="25000"/>
              <a:buFont typeface="Arial"/>
              <a:buNone/>
            </a:pPr>
            <a:r>
              <a:rPr lang="en-US" sz="1800" b="0" i="0" u="none" strike="noStrike" cap="none"/>
              <a:t>Myth 10: "Competence in listening develops naturally."</a:t>
            </a:r>
          </a:p>
          <a:p>
            <a:pPr marL="0" marR="0" lvl="0" indent="0" algn="l" rtl="0">
              <a:spcBef>
                <a:spcPts val="0"/>
              </a:spcBef>
              <a:buSzPct val="25000"/>
              <a:buFont typeface="Arial"/>
              <a:buNone/>
            </a:pPr>
            <a:r>
              <a:rPr lang="en-US" sz="1800" b="0" i="0" u="none" strike="noStrike" cap="none"/>
              <a:t>Fact: "Untrained people listen at only 25 percent efficiency."</a:t>
            </a:r>
          </a:p>
        </p:txBody>
      </p:sp>
      <p:sp>
        <p:nvSpPr>
          <p:cNvPr id="1588" name="Shape 15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89" name="Shape 158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US" dirty="0" smtClean="0"/>
              <a:t>Years</a:t>
            </a:r>
            <a:r>
              <a:rPr lang="en-US" baseline="0" dirty="0" smtClean="0"/>
              <a:t> ago she made a video montage for my wife and I’s 15-year anniversary .  .  .</a:t>
            </a:r>
          </a:p>
          <a:p>
            <a:pPr lvl="0">
              <a:spcBef>
                <a:spcPts val="0"/>
              </a:spcBef>
              <a:buNone/>
            </a:pPr>
            <a:r>
              <a:rPr lang="en-US" baseline="0" dirty="0" smtClean="0"/>
              <a:t>I thought she would say: “it was the LISTENING MONKEY”—but she had a very unique description, a special “meaning” she attached to this monkey.”</a:t>
            </a:r>
            <a:endParaRPr dirty="0"/>
          </a:p>
        </p:txBody>
      </p:sp>
    </p:spTree>
    <p:extLst>
      <p:ext uri="{BB962C8B-B14F-4D97-AF65-F5344CB8AC3E}">
        <p14:creationId xmlns:p14="http://schemas.microsoft.com/office/powerpoint/2010/main" val="14156004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6"/>
        <p:cNvGrpSpPr/>
        <p:nvPr/>
      </p:nvGrpSpPr>
      <p:grpSpPr>
        <a:xfrm>
          <a:off x="0" y="0"/>
          <a:ext cx="0" cy="0"/>
          <a:chOff x="0" y="0"/>
          <a:chExt cx="0" cy="0"/>
        </a:xfrm>
      </p:grpSpPr>
      <p:sp>
        <p:nvSpPr>
          <p:cNvPr id="1587" name="Shape 1587"/>
          <p:cNvSpPr txBox="1"/>
          <p:nvPr/>
        </p:nvSpPr>
        <p:spPr>
          <a:xfrm>
            <a:off x="914400" y="4343400"/>
            <a:ext cx="50291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Arial"/>
              <a:buNone/>
            </a:pPr>
            <a:r>
              <a:rPr lang="en-US" sz="1800" b="0" i="0" u="none" strike="noStrike" cap="none"/>
              <a:t>Myth 1: "Listening is a matter of intelligence."</a:t>
            </a:r>
          </a:p>
          <a:p>
            <a:pPr marL="0" marR="0" lvl="0" indent="0" algn="l" rtl="0">
              <a:spcBef>
                <a:spcPts val="0"/>
              </a:spcBef>
              <a:buSzPct val="25000"/>
              <a:buFont typeface="Arial"/>
              <a:buNone/>
            </a:pPr>
            <a:r>
              <a:rPr lang="en-US" sz="1800" b="0" i="0" u="none" strike="noStrike" cap="none"/>
              <a:t> </a:t>
            </a:r>
          </a:p>
          <a:p>
            <a:pPr marL="0" marR="0" lvl="0" indent="0" algn="l" rtl="0">
              <a:spcBef>
                <a:spcPts val="0"/>
              </a:spcBef>
              <a:buSzPct val="25000"/>
              <a:buFont typeface="Arial"/>
              <a:buNone/>
            </a:pPr>
            <a:r>
              <a:rPr lang="en-US" sz="1800" b="0" i="0" u="none" strike="noStrike" cap="none"/>
              <a:t>Myth 2: "Speaking is more important than listening in the communication process."</a:t>
            </a:r>
          </a:p>
          <a:p>
            <a:pPr marL="0" marR="0" lvl="0" indent="0" algn="l" rtl="0">
              <a:spcBef>
                <a:spcPts val="0"/>
              </a:spcBef>
              <a:buSzPct val="25000"/>
              <a:buFont typeface="Arial"/>
              <a:buNone/>
            </a:pPr>
            <a:r>
              <a:rPr lang="en-US" sz="1800" b="0" i="0" u="none" strike="noStrike" cap="none"/>
              <a:t> </a:t>
            </a:r>
          </a:p>
          <a:p>
            <a:pPr marL="0" marR="0" lvl="0" indent="0" algn="l" rtl="0">
              <a:spcBef>
                <a:spcPts val="0"/>
              </a:spcBef>
              <a:buSzPct val="25000"/>
              <a:buFont typeface="Arial"/>
              <a:buNone/>
            </a:pPr>
            <a:r>
              <a:rPr lang="en-US" sz="1800" b="0" i="0" u="none" strike="noStrike" cap="none"/>
              <a:t>Myth 3: "Listening is easy and requires little energy."</a:t>
            </a:r>
          </a:p>
          <a:p>
            <a:pPr marL="0" marR="0" lvl="0" indent="0" algn="l" rtl="0">
              <a:spcBef>
                <a:spcPts val="0"/>
              </a:spcBef>
              <a:buSzPct val="25000"/>
              <a:buFont typeface="Arial"/>
              <a:buNone/>
            </a:pPr>
            <a:r>
              <a:rPr lang="en-US" sz="1800" b="0" i="0" u="none" strike="noStrike" cap="none"/>
              <a:t> </a:t>
            </a:r>
          </a:p>
          <a:p>
            <a:pPr marL="0" marR="0" lvl="0" indent="0" algn="l" rtl="0">
              <a:spcBef>
                <a:spcPts val="0"/>
              </a:spcBef>
              <a:buSzPct val="25000"/>
              <a:buFont typeface="Arial"/>
              <a:buNone/>
            </a:pPr>
            <a:r>
              <a:rPr lang="en-US" sz="1800" b="0" i="0" u="none" strike="noStrike" cap="none"/>
              <a:t>Myth 4: "Listening and hearing are the same process."</a:t>
            </a:r>
          </a:p>
          <a:p>
            <a:pPr marL="0" marR="0" lvl="0" indent="0" algn="l" rtl="0">
              <a:spcBef>
                <a:spcPts val="0"/>
              </a:spcBef>
              <a:buSzPct val="25000"/>
              <a:buFont typeface="Arial"/>
              <a:buNone/>
            </a:pPr>
            <a:r>
              <a:rPr lang="en-US" sz="1800" b="0" i="0" u="none" strike="noStrike" cap="none"/>
              <a:t> </a:t>
            </a:r>
          </a:p>
          <a:p>
            <a:pPr marL="0" marR="0" lvl="0" indent="0" algn="l" rtl="0">
              <a:spcBef>
                <a:spcPts val="0"/>
              </a:spcBef>
              <a:buSzPct val="25000"/>
              <a:buFont typeface="Arial"/>
              <a:buNone/>
            </a:pPr>
            <a:r>
              <a:rPr lang="en-US" sz="1800" b="0" i="0" u="none" strike="noStrike" cap="none"/>
              <a:t>Myth 5: "Listening means only understanding a speaker’s words."</a:t>
            </a:r>
          </a:p>
          <a:p>
            <a:pPr marL="0" marR="0" lvl="0" indent="0" algn="l" rtl="0">
              <a:spcBef>
                <a:spcPts val="0"/>
              </a:spcBef>
              <a:buSzPct val="25000"/>
              <a:buFont typeface="Arial"/>
              <a:buNone/>
            </a:pPr>
            <a:r>
              <a:rPr lang="en-US" sz="1800" b="0" i="0" u="none" strike="noStrike" cap="none"/>
              <a:t> </a:t>
            </a:r>
          </a:p>
          <a:p>
            <a:pPr lvl="0">
              <a:spcBef>
                <a:spcPts val="0"/>
              </a:spcBef>
              <a:buNone/>
            </a:pPr>
            <a:endParaRPr sz="1800" b="0" i="0" u="none" strike="noStrike" cap="none"/>
          </a:p>
          <a:p>
            <a:pPr marL="0" marR="0" lvl="0" indent="0" algn="l" rtl="0">
              <a:spcBef>
                <a:spcPts val="0"/>
              </a:spcBef>
              <a:buClr>
                <a:srgbClr val="158158"/>
              </a:buClr>
              <a:buSzPct val="25000"/>
              <a:buFont typeface="Times New Roman"/>
              <a:buNone/>
            </a:pPr>
            <a:r>
              <a:rPr lang="en-US" sz="1800" b="0" i="0" u="none" strike="noStrike" cap="none">
                <a:solidFill>
                  <a:srgbClr val="158158"/>
                </a:solidFill>
                <a:latin typeface="Times New Roman"/>
                <a:ea typeface="Times New Roman"/>
                <a:cs typeface="Times New Roman"/>
                <a:sym typeface="Times New Roman"/>
              </a:rPr>
              <a:t>Listening is about intention not perception  </a:t>
            </a:r>
            <a:r>
              <a:rPr lang="en-US" sz="1800" b="0" i="0" u="none" strike="noStrike" cap="none">
                <a:solidFill>
                  <a:srgbClr val="000000"/>
                </a:solidFill>
                <a:latin typeface="Times New Roman"/>
                <a:ea typeface="Times New Roman"/>
                <a:cs typeface="Times New Roman"/>
                <a:sym typeface="Times New Roman"/>
              </a:rPr>
              <a:t>Reality:  </a:t>
            </a:r>
            <a:r>
              <a:rPr lang="en-US" sz="1800" b="1" i="1" u="none" strike="noStrike" cap="none">
                <a:solidFill>
                  <a:srgbClr val="000000"/>
                </a:solidFill>
                <a:latin typeface="Times New Roman"/>
                <a:ea typeface="Times New Roman"/>
                <a:cs typeface="Times New Roman"/>
                <a:sym typeface="Times New Roman"/>
              </a:rPr>
              <a:t>Listening is perception not </a:t>
            </a:r>
            <a:r>
              <a:rPr lang="en-US" sz="1800" b="1" i="1" u="sng" strike="noStrike" cap="none">
                <a:solidFill>
                  <a:srgbClr val="000000"/>
                </a:solidFill>
                <a:latin typeface="Times New Roman"/>
                <a:ea typeface="Times New Roman"/>
                <a:cs typeface="Times New Roman"/>
                <a:sym typeface="Times New Roman"/>
              </a:rPr>
              <a:t>just</a:t>
            </a:r>
            <a:r>
              <a:rPr lang="en-US" sz="1800" b="1" i="1" u="none" strike="noStrike" cap="none">
                <a:solidFill>
                  <a:srgbClr val="000000"/>
                </a:solidFill>
                <a:latin typeface="Times New Roman"/>
                <a:ea typeface="Times New Roman"/>
                <a:cs typeface="Times New Roman"/>
                <a:sym typeface="Times New Roman"/>
              </a:rPr>
              <a:t> intent.</a:t>
            </a:r>
          </a:p>
          <a:p>
            <a:pPr lvl="0">
              <a:spcBef>
                <a:spcPts val="0"/>
              </a:spcBef>
              <a:buNone/>
            </a:pPr>
            <a:endParaRPr sz="1800" b="0" i="0" u="none" strike="noStrike" cap="none"/>
          </a:p>
          <a:p>
            <a:pPr marL="0" marR="0" lvl="0" indent="0" algn="l" rtl="0">
              <a:spcBef>
                <a:spcPts val="0"/>
              </a:spcBef>
              <a:buSzPct val="25000"/>
              <a:buFont typeface="Arial"/>
              <a:buNone/>
            </a:pPr>
            <a:r>
              <a:rPr lang="en-US" sz="1800" b="0" i="0" u="none" strike="noStrike" cap="none"/>
              <a:t>Listening is weakness</a:t>
            </a:r>
          </a:p>
          <a:p>
            <a:pPr lvl="0">
              <a:spcBef>
                <a:spcPts val="0"/>
              </a:spcBef>
              <a:buNone/>
            </a:pPr>
            <a:endParaRPr sz="1800" b="0" i="0" u="none" strike="noStrike" cap="none"/>
          </a:p>
          <a:p>
            <a:pPr marL="0" marR="0" lvl="0" indent="0" algn="l" rtl="0">
              <a:spcBef>
                <a:spcPts val="0"/>
              </a:spcBef>
              <a:buSzPct val="25000"/>
              <a:buFont typeface="Arial"/>
              <a:buNone/>
            </a:pPr>
            <a:r>
              <a:rPr lang="en-US" sz="1800" b="0" i="0" u="none" strike="noStrike" cap="none"/>
              <a:t>Listening is passive</a:t>
            </a:r>
          </a:p>
          <a:p>
            <a:pPr lvl="0">
              <a:spcBef>
                <a:spcPts val="0"/>
              </a:spcBef>
              <a:buNone/>
            </a:pPr>
            <a:endParaRPr sz="1800" b="0" i="0" u="none" strike="noStrike" cap="none"/>
          </a:p>
          <a:p>
            <a:pPr marL="0" marR="0" lvl="0" indent="0" algn="l" rtl="0">
              <a:spcBef>
                <a:spcPts val="0"/>
              </a:spcBef>
              <a:buSzPct val="25000"/>
              <a:buFont typeface="Arial"/>
              <a:buNone/>
            </a:pPr>
            <a:r>
              <a:rPr lang="en-US" sz="1800" b="0" i="0" u="none" strike="noStrike" cap="none"/>
              <a:t>Conversation = communication </a:t>
            </a:r>
          </a:p>
          <a:p>
            <a:pPr lvl="0">
              <a:spcBef>
                <a:spcPts val="0"/>
              </a:spcBef>
              <a:buNone/>
            </a:pPr>
            <a:endParaRPr sz="1800" b="0" i="0" u="none" strike="noStrike" cap="none"/>
          </a:p>
          <a:p>
            <a:pPr marL="0" marR="0" lvl="0" indent="0" algn="l" rtl="0">
              <a:spcBef>
                <a:spcPts val="0"/>
              </a:spcBef>
              <a:buSzPct val="25000"/>
              <a:buFont typeface="Arial"/>
              <a:buNone/>
            </a:pPr>
            <a:r>
              <a:rPr lang="en-US" sz="1800" b="0" i="0" u="none" strike="noStrike" cap="none"/>
              <a:t>Apparent listening = Actual Listening  [This is related to the notion of listening is intention and perception; it is about being authentic and apparent]</a:t>
            </a:r>
          </a:p>
          <a:p>
            <a:pPr lvl="0">
              <a:spcBef>
                <a:spcPts val="0"/>
              </a:spcBef>
              <a:buNone/>
            </a:pPr>
            <a:endParaRPr sz="1800" b="0" i="0" u="none" strike="noStrike" cap="none"/>
          </a:p>
          <a:p>
            <a:pPr lvl="0">
              <a:spcBef>
                <a:spcPts val="0"/>
              </a:spcBef>
              <a:buNone/>
            </a:pPr>
            <a:endParaRPr sz="1800" b="0" i="0" u="none" strike="noStrike" cap="none"/>
          </a:p>
          <a:p>
            <a:pPr marL="0" marR="0" lvl="0" indent="0" algn="l" rtl="0">
              <a:spcBef>
                <a:spcPts val="0"/>
              </a:spcBef>
              <a:buSzPct val="25000"/>
              <a:buFont typeface="Arial"/>
              <a:buNone/>
            </a:pPr>
            <a:r>
              <a:rPr lang="en-US" sz="1800" b="0" i="0" u="none" strike="noStrike" cap="none"/>
              <a:t>Myth 1: "Listening is a matter of intelligence."</a:t>
            </a:r>
          </a:p>
          <a:p>
            <a:pPr marL="0" marR="0" lvl="0" indent="0" algn="l" rtl="0">
              <a:spcBef>
                <a:spcPts val="0"/>
              </a:spcBef>
              <a:buSzPct val="25000"/>
              <a:buFont typeface="Arial"/>
              <a:buNone/>
            </a:pPr>
            <a:r>
              <a:rPr lang="en-US" sz="1800" b="0" i="0" u="none" strike="noStrike" cap="none"/>
              <a:t>Fact: "Careful listening is a learned behavior."  Aristotle: “We are what we repeatedly do. Excellence, therefore, is not an act, but a habit.”</a:t>
            </a:r>
          </a:p>
          <a:p>
            <a:pPr marL="0" marR="0" lvl="0" indent="0" algn="l" rtl="0">
              <a:spcBef>
                <a:spcPts val="0"/>
              </a:spcBef>
              <a:buSzPct val="25000"/>
              <a:buFont typeface="Arial"/>
              <a:buNone/>
            </a:pPr>
            <a:r>
              <a:rPr lang="en-US" sz="1800" b="0" i="0" u="none" strike="noStrike" cap="none"/>
              <a:t>Myth 2: "Speaking is more important than listening in the communication process."</a:t>
            </a:r>
          </a:p>
          <a:p>
            <a:pPr marL="0" marR="0" lvl="0" indent="0" algn="l" rtl="0">
              <a:spcBef>
                <a:spcPts val="0"/>
              </a:spcBef>
              <a:buSzPct val="25000"/>
              <a:buFont typeface="Arial"/>
              <a:buNone/>
            </a:pPr>
            <a:r>
              <a:rPr lang="en-US" sz="1800" b="0" i="0" u="none" strike="noStrike" cap="none"/>
              <a:t>Fact: "Speaking and listening are equally important."</a:t>
            </a:r>
          </a:p>
          <a:p>
            <a:pPr marL="0" marR="0" lvl="0" indent="0" algn="l" rtl="0">
              <a:spcBef>
                <a:spcPts val="0"/>
              </a:spcBef>
              <a:buSzPct val="25000"/>
              <a:buFont typeface="Arial"/>
              <a:buNone/>
            </a:pPr>
            <a:r>
              <a:rPr lang="en-US" sz="1800" b="0" i="0" u="none" strike="noStrike" cap="none"/>
              <a:t>Myth 3: "Listening is easy and requires little energy."</a:t>
            </a:r>
          </a:p>
          <a:p>
            <a:pPr marL="0" marR="0" lvl="0" indent="0" algn="l" rtl="0">
              <a:spcBef>
                <a:spcPts val="0"/>
              </a:spcBef>
              <a:buSzPct val="25000"/>
              <a:buFont typeface="Arial"/>
              <a:buNone/>
            </a:pPr>
            <a:r>
              <a:rPr lang="en-US" sz="1800" b="0" i="0" u="none" strike="noStrike" cap="none"/>
              <a:t>Fact: "Active listeners undergo the same physiological changes as a person jogging."</a:t>
            </a:r>
          </a:p>
          <a:p>
            <a:pPr marL="0" marR="0" lvl="0" indent="0" algn="l" rtl="0">
              <a:spcBef>
                <a:spcPts val="0"/>
              </a:spcBef>
              <a:buSzPct val="25000"/>
              <a:buFont typeface="Arial"/>
              <a:buNone/>
            </a:pPr>
            <a:r>
              <a:rPr lang="en-US" sz="1800" b="0" i="0" u="none" strike="noStrike" cap="none"/>
              <a:t>Myth 4: "Listening and hearing are the same process."</a:t>
            </a:r>
          </a:p>
          <a:p>
            <a:pPr marL="0" marR="0" lvl="0" indent="0" algn="l" rtl="0">
              <a:spcBef>
                <a:spcPts val="0"/>
              </a:spcBef>
              <a:buSzPct val="25000"/>
              <a:buFont typeface="Arial"/>
              <a:buNone/>
            </a:pPr>
            <a:r>
              <a:rPr lang="en-US" sz="1800" b="0" i="0" u="none" strike="noStrike" cap="none"/>
              <a:t>Fact: "Listening is a conscious, selective process while hearing is an involuntary act."</a:t>
            </a:r>
          </a:p>
          <a:p>
            <a:pPr marL="0" marR="0" lvl="0" indent="0" algn="l" rtl="0">
              <a:spcBef>
                <a:spcPts val="0"/>
              </a:spcBef>
              <a:buSzPct val="25000"/>
              <a:buFont typeface="Arial"/>
              <a:buNone/>
            </a:pPr>
            <a:r>
              <a:rPr lang="en-US" sz="1800" b="0" i="0" u="none" strike="noStrike" cap="none"/>
              <a:t>Myth 5: "Listening means only understanding a speaker’s words."</a:t>
            </a:r>
          </a:p>
          <a:p>
            <a:pPr marL="0" marR="0" lvl="0" indent="0" algn="l" rtl="0">
              <a:spcBef>
                <a:spcPts val="0"/>
              </a:spcBef>
              <a:buSzPct val="25000"/>
              <a:buFont typeface="Arial"/>
              <a:buNone/>
            </a:pPr>
            <a:r>
              <a:rPr lang="en-US" sz="1800" b="0" i="0" u="none" strike="noStrike" cap="none"/>
              <a:t>Fact: "Nonverbal signals also help listeners gain understanding."</a:t>
            </a:r>
          </a:p>
          <a:p>
            <a:pPr lvl="0">
              <a:spcBef>
                <a:spcPts val="0"/>
              </a:spcBef>
              <a:buNone/>
            </a:pPr>
            <a:endParaRPr sz="1800" b="0" i="0" u="none" strike="noStrike" cap="none"/>
          </a:p>
          <a:p>
            <a:pPr marL="0" marR="0" lvl="0" indent="0" algn="l" rtl="0">
              <a:spcBef>
                <a:spcPts val="0"/>
              </a:spcBef>
              <a:buSzPct val="25000"/>
              <a:buFont typeface="Arial"/>
              <a:buNone/>
            </a:pPr>
            <a:r>
              <a:rPr lang="en-US" sz="1800" b="0" i="0" u="none" strike="noStrike" cap="none"/>
              <a:t>Myth 5: "Speakers are able to command listening."</a:t>
            </a:r>
          </a:p>
          <a:p>
            <a:pPr marL="0" marR="0" lvl="0" indent="0" algn="l" rtl="0">
              <a:spcBef>
                <a:spcPts val="0"/>
              </a:spcBef>
              <a:buSzPct val="25000"/>
              <a:buFont typeface="Arial"/>
              <a:buNone/>
            </a:pPr>
            <a:r>
              <a:rPr lang="en-US" sz="1800" b="0" i="0" u="none" strike="noStrike" cap="none"/>
              <a:t>Fact: "Speakers cannot make a person really listen."</a:t>
            </a:r>
          </a:p>
          <a:p>
            <a:pPr marL="0" marR="0" lvl="0" indent="0" algn="l" rtl="0">
              <a:spcBef>
                <a:spcPts val="0"/>
              </a:spcBef>
              <a:buSzPct val="25000"/>
              <a:buFont typeface="Arial"/>
              <a:buNone/>
            </a:pPr>
            <a:r>
              <a:rPr lang="en-US" sz="1800" b="0" i="0" u="none" strike="noStrike" cap="none"/>
              <a:t>Myth 6: "Hearing ability determines listening ability."</a:t>
            </a:r>
          </a:p>
          <a:p>
            <a:pPr marL="0" marR="0" lvl="0" indent="0" algn="l" rtl="0">
              <a:spcBef>
                <a:spcPts val="0"/>
              </a:spcBef>
              <a:buSzPct val="25000"/>
              <a:buFont typeface="Arial"/>
              <a:buNone/>
            </a:pPr>
            <a:r>
              <a:rPr lang="en-US" sz="1800" b="0" i="0" u="none" strike="noStrike" cap="none"/>
              <a:t>Fact: "Listening happens mentally—between the ears."</a:t>
            </a:r>
          </a:p>
          <a:p>
            <a:pPr marL="0" marR="0" lvl="0" indent="0" algn="l" rtl="0">
              <a:spcBef>
                <a:spcPts val="0"/>
              </a:spcBef>
              <a:buSzPct val="25000"/>
              <a:buFont typeface="Arial"/>
              <a:buNone/>
            </a:pPr>
            <a:r>
              <a:rPr lang="en-US" sz="1800" b="0" i="0" u="none" strike="noStrike" cap="none"/>
              <a:t>Myth 7: "Speakers are totally responsible for the communication success."</a:t>
            </a:r>
          </a:p>
          <a:p>
            <a:pPr marL="0" marR="0" lvl="0" indent="0" algn="l" rtl="0">
              <a:spcBef>
                <a:spcPts val="0"/>
              </a:spcBef>
              <a:buSzPct val="25000"/>
              <a:buFont typeface="Arial"/>
              <a:buNone/>
            </a:pPr>
            <a:r>
              <a:rPr lang="en-US" sz="1800" b="0" i="0" u="none" strike="noStrike" cap="none"/>
              <a:t>Fact: "Communication is a two-way street."</a:t>
            </a:r>
          </a:p>
          <a:p>
            <a:pPr lvl="0">
              <a:spcBef>
                <a:spcPts val="0"/>
              </a:spcBef>
              <a:buNone/>
            </a:pPr>
            <a:endParaRPr sz="1800" b="0" i="0" u="none" strike="noStrike" cap="none"/>
          </a:p>
          <a:p>
            <a:pPr marL="0" marR="0" lvl="0" indent="0" algn="l" rtl="0">
              <a:spcBef>
                <a:spcPts val="0"/>
              </a:spcBef>
              <a:buSzPct val="25000"/>
              <a:buFont typeface="Arial"/>
              <a:buNone/>
            </a:pPr>
            <a:r>
              <a:rPr lang="en-US" sz="1800" b="0" i="0" u="none" strike="noStrike" cap="none"/>
              <a:t>Myth 9: "Daily practice eliminates the need for listening training."</a:t>
            </a:r>
          </a:p>
          <a:p>
            <a:pPr marL="0" marR="0" lvl="0" indent="0" algn="l" rtl="0">
              <a:spcBef>
                <a:spcPts val="0"/>
              </a:spcBef>
              <a:buSzPct val="25000"/>
              <a:buFont typeface="Arial"/>
              <a:buNone/>
            </a:pPr>
            <a:r>
              <a:rPr lang="en-US" sz="1800" b="0" i="0" u="none" strike="noStrike" cap="none"/>
              <a:t>Fact: "Without effective listening training, most practice merely reinforces negative behaviors."</a:t>
            </a:r>
          </a:p>
          <a:p>
            <a:pPr marL="0" marR="0" lvl="0" indent="0" algn="l" rtl="0">
              <a:spcBef>
                <a:spcPts val="0"/>
              </a:spcBef>
              <a:buSzPct val="25000"/>
              <a:buFont typeface="Arial"/>
              <a:buNone/>
            </a:pPr>
            <a:r>
              <a:rPr lang="en-US" sz="1800" b="0" i="0" u="none" strike="noStrike" cap="none"/>
              <a:t>Myth 10: "Competence in listening develops naturally."</a:t>
            </a:r>
          </a:p>
          <a:p>
            <a:pPr marL="0" marR="0" lvl="0" indent="0" algn="l" rtl="0">
              <a:spcBef>
                <a:spcPts val="0"/>
              </a:spcBef>
              <a:buSzPct val="25000"/>
              <a:buFont typeface="Arial"/>
              <a:buNone/>
            </a:pPr>
            <a:r>
              <a:rPr lang="en-US" sz="1800" b="0" i="0" u="none" strike="noStrike" cap="none"/>
              <a:t>Fact: "Untrained people listen at only 25 percent efficiency."</a:t>
            </a:r>
          </a:p>
        </p:txBody>
      </p:sp>
      <p:sp>
        <p:nvSpPr>
          <p:cNvPr id="1588" name="Shape 15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89" name="Shape 158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1212338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974757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0" name="Shape 330"/>
          <p:cNvSpPr txBox="1">
            <a:spLocks noGrp="1"/>
          </p:cNvSpPr>
          <p:nvPr>
            <p:ph type="body" idx="1"/>
          </p:nvPr>
        </p:nvSpPr>
        <p:spPr>
          <a:xfrm>
            <a:off x="701041" y="4387136"/>
            <a:ext cx="5608319" cy="4156234"/>
          </a:xfrm>
          <a:prstGeom prst="rect">
            <a:avLst/>
          </a:prstGeom>
          <a:noFill/>
          <a:ln>
            <a:noFill/>
          </a:ln>
        </p:spPr>
        <p:txBody>
          <a:bodyPr lIns="92815" tIns="46395" rIns="92815" bIns="4639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kern="1200" dirty="0" err="1" smtClean="0">
                <a:solidFill>
                  <a:schemeClr val="tx1"/>
                </a:solidFill>
                <a:effectLst/>
                <a:latin typeface="+mn-lt"/>
                <a:ea typeface="+mn-ea"/>
                <a:cs typeface="+mn-cs"/>
              </a:rPr>
              <a:t>deasil</a:t>
            </a:r>
            <a:r>
              <a:rPr lang="en-US" sz="1100" b="1" i="0" u="none" strike="noStrike" kern="1200" dirty="0" smtClean="0">
                <a:solidFill>
                  <a:schemeClr val="tx1"/>
                </a:solidFill>
                <a:effectLst/>
                <a:latin typeface="+mn-lt"/>
                <a:ea typeface="+mn-ea"/>
                <a:cs typeface="+mn-cs"/>
              </a:rPr>
              <a:t>  </a:t>
            </a:r>
            <a:r>
              <a:rPr lang="en-US" dirty="0" smtClean="0"/>
              <a:t> - clockwise; in the direction of the sun</a:t>
            </a:r>
            <a:endParaRPr dirty="0"/>
          </a:p>
        </p:txBody>
      </p:sp>
      <p:sp>
        <p:nvSpPr>
          <p:cNvPr id="331" name="Shape 331"/>
          <p:cNvSpPr txBox="1">
            <a:spLocks noGrp="1"/>
          </p:cNvSpPr>
          <p:nvPr>
            <p:ph type="sldNum" idx="12"/>
          </p:nvPr>
        </p:nvSpPr>
        <p:spPr>
          <a:xfrm>
            <a:off x="3970937" y="8772668"/>
            <a:ext cx="3037839" cy="461804"/>
          </a:xfrm>
          <a:prstGeom prst="rect">
            <a:avLst/>
          </a:prstGeom>
          <a:noFill/>
          <a:ln>
            <a:noFill/>
          </a:ln>
        </p:spPr>
        <p:txBody>
          <a:bodyPr lIns="92815" tIns="46395" rIns="92815" bIns="46395" anchor="b" anchorCtr="0">
            <a:noAutofit/>
          </a:bodyPr>
          <a:lstStyle/>
          <a:p>
            <a:pPr algn="r"/>
            <a:r>
              <a:rPr lang="en-US"/>
              <a:t> </a:t>
            </a:r>
          </a:p>
        </p:txBody>
      </p:sp>
    </p:spTree>
    <p:extLst>
      <p:ext uri="{BB962C8B-B14F-4D97-AF65-F5344CB8AC3E}">
        <p14:creationId xmlns:p14="http://schemas.microsoft.com/office/powerpoint/2010/main" val="10295208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685801" y="4415790"/>
            <a:ext cx="5486399" cy="4183380"/>
          </a:xfrm>
          <a:prstGeom prst="rect">
            <a:avLst/>
          </a:prstGeom>
        </p:spPr>
        <p:txBody>
          <a:bodyPr lIns="91425" tIns="91425" rIns="91425" bIns="91425" anchor="ctr" anchorCtr="0">
            <a:noAutofit/>
          </a:bodyPr>
          <a:lstStyle/>
          <a:p>
            <a:pPr>
              <a:spcBef>
                <a:spcPts val="0"/>
              </a:spcBef>
              <a:buNone/>
            </a:pPr>
            <a:endParaRPr/>
          </a:p>
        </p:txBody>
      </p:sp>
      <p:sp>
        <p:nvSpPr>
          <p:cNvPr id="369" name="Shape 36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52280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4" name="Shape 15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lnSpc>
                <a:spcPct val="142857"/>
              </a:lnSpc>
              <a:spcBef>
                <a:spcPts val="0"/>
              </a:spcBef>
              <a:spcAft>
                <a:spcPts val="400"/>
              </a:spcAft>
              <a:buNone/>
            </a:pPr>
            <a:r>
              <a:rPr lang="en-US" sz="1050">
                <a:solidFill>
                  <a:srgbClr val="DDDDDD"/>
                </a:solidFill>
                <a:latin typeface="Consolas"/>
                <a:ea typeface="Consolas"/>
                <a:cs typeface="Consolas"/>
                <a:sym typeface="Consolas"/>
              </a:rPr>
              <a:t>"One night, a king and a queen get into a carriage. The king drives, the queen rides behind him. They arrive at a castle, and three people get out of the carriage. How is this possible"</a:t>
            </a:r>
          </a:p>
          <a:p>
            <a:pPr lvl="0" rtl="0">
              <a:lnSpc>
                <a:spcPct val="142857"/>
              </a:lnSpc>
              <a:spcBef>
                <a:spcPts val="400"/>
              </a:spcBef>
              <a:buNone/>
            </a:pPr>
            <a:r>
              <a:rPr lang="en-US" sz="1050" i="1">
                <a:solidFill>
                  <a:srgbClr val="DDDDDD"/>
                </a:solidFill>
                <a:latin typeface="Consolas"/>
                <a:ea typeface="Consolas"/>
                <a:cs typeface="Consolas"/>
                <a:sym typeface="Consolas"/>
              </a:rPr>
              <a:t>hint, say it out loud</a:t>
            </a:r>
          </a:p>
          <a:p>
            <a:pPr lvl="0" rtl="0">
              <a:lnSpc>
                <a:spcPct val="142857"/>
              </a:lnSpc>
              <a:spcBef>
                <a:spcPts val="0"/>
              </a:spcBef>
              <a:spcAft>
                <a:spcPts val="400"/>
              </a:spcAft>
              <a:buNone/>
            </a:pPr>
            <a:r>
              <a:rPr lang="en-US" sz="1050">
                <a:solidFill>
                  <a:srgbClr val="DDDDDD"/>
                </a:solidFill>
                <a:latin typeface="Consolas"/>
                <a:ea typeface="Consolas"/>
                <a:cs typeface="Consolas"/>
                <a:sym typeface="Consolas"/>
              </a:rPr>
              <a:t>"One night, a king and a queen get into a carriage. The king drives, the queen rides behind him. They arrive at a castle, and three people get out of the carriage. How is this possible"</a:t>
            </a:r>
          </a:p>
          <a:p>
            <a:pPr lvl="0" rtl="0">
              <a:lnSpc>
                <a:spcPct val="142857"/>
              </a:lnSpc>
              <a:spcBef>
                <a:spcPts val="400"/>
              </a:spcBef>
              <a:buNone/>
            </a:pPr>
            <a:r>
              <a:rPr lang="en-US" sz="1050" i="1">
                <a:solidFill>
                  <a:srgbClr val="DDDDDD"/>
                </a:solidFill>
                <a:latin typeface="Consolas"/>
                <a:ea typeface="Consolas"/>
                <a:cs typeface="Consolas"/>
                <a:sym typeface="Consolas"/>
              </a:rPr>
              <a:t>hint, say it out loud</a:t>
            </a:r>
          </a:p>
          <a:p>
            <a:pPr lvl="0" rtl="0">
              <a:spcBef>
                <a:spcPts val="0"/>
              </a:spcBef>
              <a:buNone/>
            </a:pPr>
            <a:r>
              <a:rPr lang="en-US" sz="1000">
                <a:solidFill>
                  <a:schemeClr val="dk1"/>
                </a:solidFill>
                <a:highlight>
                  <a:srgbClr val="FFFFFF"/>
                </a:highlight>
                <a:latin typeface="Verdana"/>
                <a:ea typeface="Verdana"/>
                <a:cs typeface="Verdana"/>
                <a:sym typeface="Verdana"/>
              </a:rPr>
              <a:t>This doesn’t work with the written word.  Us of the Oxford comma would clarify.  This speaks to fact that we need all our senses to truly LISTEN.  One night, a king and a queen went to bed in their room. No one came in and no one went out. In the morning the king and the queen were tied up. Who tied them up?  </a:t>
            </a:r>
            <a:r>
              <a:rPr lang="en-US" sz="1050">
                <a:solidFill>
                  <a:srgbClr val="DDDDDD"/>
                </a:solidFill>
                <a:latin typeface="Consolas"/>
                <a:ea typeface="Consolas"/>
                <a:cs typeface="Consolas"/>
                <a:sym typeface="Consolas"/>
              </a:rPr>
              <a:t>a queen get into a carriage. The king drives, the queen rides behind him. They arrive at a castle, and three people get out of the carriage. How is this possible"</a:t>
            </a:r>
          </a:p>
          <a:p>
            <a:pPr lvl="0" rtl="0">
              <a:lnSpc>
                <a:spcPct val="142857"/>
              </a:lnSpc>
              <a:spcBef>
                <a:spcPts val="400"/>
              </a:spcBef>
              <a:buNone/>
            </a:pPr>
            <a:r>
              <a:rPr lang="en-US" sz="1050" i="1">
                <a:solidFill>
                  <a:srgbClr val="DDDDDD"/>
                </a:solidFill>
                <a:latin typeface="Consolas"/>
                <a:ea typeface="Consolas"/>
                <a:cs typeface="Consolas"/>
                <a:sym typeface="Consolas"/>
              </a:rPr>
              <a:t>hint, say it out loud</a:t>
            </a:r>
          </a:p>
          <a:p>
            <a:pPr lvl="0" rtl="0">
              <a:spcBef>
                <a:spcPts val="0"/>
              </a:spcBef>
              <a:buNone/>
            </a:pPr>
            <a:endParaRPr sz="1000">
              <a:solidFill>
                <a:schemeClr val="dk1"/>
              </a:solidFill>
              <a:highlight>
                <a:srgbClr val="FFFFFF"/>
              </a:highlight>
              <a:latin typeface="Verdana"/>
              <a:ea typeface="Verdana"/>
              <a:cs typeface="Verdana"/>
              <a:sym typeface="Verdana"/>
            </a:endParaRPr>
          </a:p>
        </p:txBody>
      </p:sp>
    </p:spTree>
    <p:extLst>
      <p:ext uri="{BB962C8B-B14F-4D97-AF65-F5344CB8AC3E}">
        <p14:creationId xmlns:p14="http://schemas.microsoft.com/office/powerpoint/2010/main" val="35547600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Which respective perspective do you</a:t>
            </a:r>
            <a:r>
              <a:rPr lang="en-US" baseline="0" dirty="0" smtClean="0"/>
              <a:t> expect to</a:t>
            </a:r>
            <a:r>
              <a:rPr lang="en-US" dirty="0" smtClean="0"/>
              <a:t> respect?</a:t>
            </a:r>
            <a:endParaRPr lang="en-US" dirty="0"/>
          </a:p>
        </p:txBody>
      </p:sp>
    </p:spTree>
    <p:extLst>
      <p:ext uri="{BB962C8B-B14F-4D97-AF65-F5344CB8AC3E}">
        <p14:creationId xmlns:p14="http://schemas.microsoft.com/office/powerpoint/2010/main" val="38713524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This speaks to the power of right relationship with others.  That we truly need each other to be </a:t>
            </a:r>
            <a:r>
              <a:rPr lang="en-US" dirty="0" err="1" smtClean="0"/>
              <a:t>fuly</a:t>
            </a:r>
            <a:r>
              <a:rPr lang="en-US" dirty="0" smtClean="0"/>
              <a:t> human.  To be all that we are to be.  We really are all</a:t>
            </a:r>
            <a:r>
              <a:rPr lang="en-US" baseline="0" dirty="0" smtClean="0"/>
              <a:t> caught in a network of </a:t>
            </a:r>
            <a:r>
              <a:rPr lang="en-US" baseline="0" dirty="0" err="1" smtClean="0"/>
              <a:t>mutality</a:t>
            </a:r>
            <a:r>
              <a:rPr lang="en-US" baseline="0" dirty="0" smtClean="0"/>
              <a:t>.  </a:t>
            </a:r>
            <a:r>
              <a:rPr lang="en-US" baseline="0" smtClean="0"/>
              <a:t>Tied in a single garment of destiny.  </a:t>
            </a:r>
            <a:r>
              <a:rPr lang="en-US" smtClean="0"/>
              <a:t>Gestures – help the talker think; it helps the listener</a:t>
            </a:r>
            <a:r>
              <a:rPr lang="en-US" baseline="0" smtClean="0"/>
              <a:t> learn (what the speaker means or is seeking to communicate). </a:t>
            </a:r>
          </a:p>
          <a:p>
            <a:endParaRPr lang="en-US" dirty="0" smtClean="0"/>
          </a:p>
          <a:p>
            <a:r>
              <a:rPr lang="en-US" dirty="0" smtClean="0"/>
              <a:t>Deaf People gesture (on top of the signing)</a:t>
            </a:r>
          </a:p>
          <a:p>
            <a:r>
              <a:rPr lang="en-US" dirty="0" smtClean="0"/>
              <a:t>Blind people gesture </a:t>
            </a:r>
          </a:p>
          <a:p>
            <a:r>
              <a:rPr lang="en-US" dirty="0" smtClean="0"/>
              <a:t>Gestures are universal</a:t>
            </a:r>
            <a:r>
              <a:rPr lang="en-US" baseline="0" dirty="0" smtClean="0"/>
              <a:t> with all cultures/languages.</a:t>
            </a:r>
            <a:endParaRPr lang="en-US" dirty="0"/>
          </a:p>
        </p:txBody>
      </p:sp>
    </p:spTree>
    <p:extLst>
      <p:ext uri="{BB962C8B-B14F-4D97-AF65-F5344CB8AC3E}">
        <p14:creationId xmlns:p14="http://schemas.microsoft.com/office/powerpoint/2010/main" val="1631504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0" name="Shape 330"/>
          <p:cNvSpPr txBox="1">
            <a:spLocks noGrp="1"/>
          </p:cNvSpPr>
          <p:nvPr>
            <p:ph type="body" idx="1"/>
          </p:nvPr>
        </p:nvSpPr>
        <p:spPr>
          <a:xfrm>
            <a:off x="701041" y="4387136"/>
            <a:ext cx="5608319" cy="4156234"/>
          </a:xfrm>
          <a:prstGeom prst="rect">
            <a:avLst/>
          </a:prstGeom>
          <a:noFill/>
          <a:ln>
            <a:noFill/>
          </a:ln>
        </p:spPr>
        <p:txBody>
          <a:bodyPr lIns="92815" tIns="46395" rIns="92815" bIns="4639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kern="1200" dirty="0" err="1" smtClean="0">
                <a:solidFill>
                  <a:schemeClr val="tx1"/>
                </a:solidFill>
                <a:effectLst/>
                <a:latin typeface="+mn-lt"/>
                <a:ea typeface="+mn-ea"/>
                <a:cs typeface="+mn-cs"/>
              </a:rPr>
              <a:t>deasil</a:t>
            </a:r>
            <a:r>
              <a:rPr lang="en-US" sz="1100" b="1" i="0" u="none" strike="noStrike" kern="1200" dirty="0" smtClean="0">
                <a:solidFill>
                  <a:schemeClr val="tx1"/>
                </a:solidFill>
                <a:effectLst/>
                <a:latin typeface="+mn-lt"/>
                <a:ea typeface="+mn-ea"/>
                <a:cs typeface="+mn-cs"/>
              </a:rPr>
              <a:t>  </a:t>
            </a:r>
            <a:r>
              <a:rPr lang="en-US" dirty="0" smtClean="0"/>
              <a:t> - clockwise; in the direction of the sun</a:t>
            </a:r>
            <a:endParaRPr dirty="0"/>
          </a:p>
        </p:txBody>
      </p:sp>
      <p:sp>
        <p:nvSpPr>
          <p:cNvPr id="331" name="Shape 331"/>
          <p:cNvSpPr txBox="1">
            <a:spLocks noGrp="1"/>
          </p:cNvSpPr>
          <p:nvPr>
            <p:ph type="sldNum" idx="12"/>
          </p:nvPr>
        </p:nvSpPr>
        <p:spPr>
          <a:xfrm>
            <a:off x="3970937" y="8772668"/>
            <a:ext cx="3037839" cy="461804"/>
          </a:xfrm>
          <a:prstGeom prst="rect">
            <a:avLst/>
          </a:prstGeom>
          <a:noFill/>
          <a:ln>
            <a:noFill/>
          </a:ln>
        </p:spPr>
        <p:txBody>
          <a:bodyPr lIns="92815" tIns="46395" rIns="92815" bIns="46395" anchor="b" anchorCtr="0">
            <a:noAutofit/>
          </a:bodyPr>
          <a:lstStyle/>
          <a:p>
            <a:pPr algn="r"/>
            <a:r>
              <a:rPr lang="en-US"/>
              <a:t> </a:t>
            </a:r>
          </a:p>
        </p:txBody>
      </p:sp>
    </p:spTree>
    <p:extLst>
      <p:ext uri="{BB962C8B-B14F-4D97-AF65-F5344CB8AC3E}">
        <p14:creationId xmlns:p14="http://schemas.microsoft.com/office/powerpoint/2010/main" val="20877210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Shape 7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45" name="Shape 745"/>
          <p:cNvSpPr txBo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lnSpc>
                <a:spcPct val="90000"/>
              </a:lnSpc>
              <a:spcBef>
                <a:spcPts val="0"/>
              </a:spcBef>
              <a:buClr>
                <a:srgbClr val="000000"/>
              </a:buClr>
              <a:buSzPct val="25000"/>
              <a:buFont typeface="Times New Roman"/>
              <a:buNone/>
            </a:pPr>
            <a:r>
              <a:rPr lang="en-US" sz="1500" b="1" i="0" u="none" strike="noStrike" cap="none">
                <a:solidFill>
                  <a:srgbClr val="000000"/>
                </a:solidFill>
                <a:latin typeface="Times New Roman"/>
                <a:ea typeface="Times New Roman"/>
                <a:cs typeface="Times New Roman"/>
                <a:sym typeface="Times New Roman"/>
              </a:rPr>
              <a:t>ear</a:t>
            </a:r>
            <a:r>
              <a:rPr lang="en-US" sz="600" b="0" i="0" u="none" strike="noStrike" cap="none">
                <a:solidFill>
                  <a:srgbClr val="000000"/>
                </a:solidFill>
                <a:latin typeface="Arial"/>
                <a:ea typeface="Arial"/>
                <a:cs typeface="Arial"/>
                <a:sym typeface="Arial"/>
              </a:rPr>
              <a:t>  - </a:t>
            </a:r>
            <a:r>
              <a:rPr lang="en-US" sz="1000" b="0" i="0" u="none" strike="noStrike" cap="none">
                <a:solidFill>
                  <a:srgbClr val="000000"/>
                </a:solidFill>
                <a:latin typeface="Times New Roman"/>
                <a:ea typeface="Times New Roman"/>
                <a:cs typeface="Times New Roman"/>
                <a:sym typeface="Times New Roman"/>
              </a:rPr>
              <a:t>The vertebrate organ of</a:t>
            </a:r>
            <a:r>
              <a:rPr lang="en-US" sz="1000" b="0" i="0" u="none" strike="noStrike" cap="none">
                <a:solidFill>
                  <a:srgbClr val="000000"/>
                </a:solidFill>
                <a:latin typeface="Arial"/>
                <a:ea typeface="Arial"/>
                <a:cs typeface="Arial"/>
                <a:sym typeface="Arial"/>
              </a:rPr>
              <a:t> </a:t>
            </a:r>
            <a:r>
              <a:rPr lang="en-US" sz="1000" b="0" i="0" u="sng" strike="noStrike" cap="none">
                <a:solidFill>
                  <a:srgbClr val="000000"/>
                </a:solidFill>
                <a:hlinkClick r:id="rId3"/>
              </a:rPr>
              <a:t>hearing</a:t>
            </a:r>
            <a:r>
              <a:rPr lang="en-US" sz="1000" b="0" i="0" u="none" strike="noStrike" cap="none">
                <a:solidFill>
                  <a:srgbClr val="000000"/>
                </a:solidFill>
                <a:latin typeface="Times New Roman"/>
                <a:ea typeface="Times New Roman"/>
                <a:cs typeface="Times New Roman"/>
                <a:sym typeface="Times New Roman"/>
              </a:rPr>
              <a:t>, responsible for</a:t>
            </a:r>
            <a:r>
              <a:rPr lang="en-US" sz="1000" b="0" i="0" u="none" strike="noStrike" cap="none">
                <a:solidFill>
                  <a:srgbClr val="000000"/>
                </a:solidFill>
                <a:latin typeface="Arial"/>
                <a:ea typeface="Arial"/>
                <a:cs typeface="Arial"/>
                <a:sym typeface="Arial"/>
              </a:rPr>
              <a:t> </a:t>
            </a:r>
            <a:r>
              <a:rPr lang="en-US" sz="1000" b="0" i="0" u="sng" strike="noStrike" cap="none">
                <a:solidFill>
                  <a:srgbClr val="000000"/>
                </a:solidFill>
                <a:hlinkClick r:id="rId4"/>
              </a:rPr>
              <a:t>maintaining</a:t>
            </a:r>
            <a:r>
              <a:rPr lang="en-US" sz="1000" b="0" i="0" u="none" strike="noStrike" cap="none">
                <a:solidFill>
                  <a:srgbClr val="000000"/>
                </a:solidFill>
                <a:latin typeface="Arial"/>
                <a:ea typeface="Arial"/>
                <a:cs typeface="Arial"/>
                <a:sym typeface="Arial"/>
              </a:rPr>
              <a:t> </a:t>
            </a:r>
            <a:r>
              <a:rPr lang="en-US" sz="1000" b="0" i="0" u="sng" strike="noStrike" cap="none">
                <a:solidFill>
                  <a:srgbClr val="000000"/>
                </a:solidFill>
                <a:hlinkClick r:id="rId5"/>
              </a:rPr>
              <a:t>equilibrium</a:t>
            </a:r>
            <a:r>
              <a:rPr lang="en-US" sz="1000" b="0" i="0" u="none" strike="noStrike" cap="none">
                <a:solidFill>
                  <a:srgbClr val="000000"/>
                </a:solidFill>
                <a:latin typeface="Arial"/>
                <a:ea typeface="Arial"/>
                <a:cs typeface="Arial"/>
                <a:sym typeface="Arial"/>
              </a:rPr>
              <a:t> </a:t>
            </a:r>
            <a:r>
              <a:rPr lang="en-US" sz="1000" b="0" i="0" u="none" strike="noStrike" cap="none">
                <a:solidFill>
                  <a:srgbClr val="000000"/>
                </a:solidFill>
                <a:latin typeface="Times New Roman"/>
                <a:ea typeface="Times New Roman"/>
                <a:cs typeface="Times New Roman"/>
                <a:sym typeface="Times New Roman"/>
              </a:rPr>
              <a:t>as well as sensing</a:t>
            </a:r>
            <a:r>
              <a:rPr lang="en-US" sz="1000" b="0" i="0" u="none" strike="noStrike" cap="none">
                <a:solidFill>
                  <a:srgbClr val="000000"/>
                </a:solidFill>
                <a:latin typeface="Arial"/>
                <a:ea typeface="Arial"/>
                <a:cs typeface="Arial"/>
                <a:sym typeface="Arial"/>
              </a:rPr>
              <a:t> </a:t>
            </a:r>
            <a:r>
              <a:rPr lang="en-US" sz="1000" b="0" i="0" u="sng" strike="noStrike" cap="none">
                <a:solidFill>
                  <a:srgbClr val="000000"/>
                </a:solidFill>
                <a:hlinkClick r:id="rId6"/>
              </a:rPr>
              <a:t>sound</a:t>
            </a:r>
            <a:r>
              <a:rPr lang="en-US" sz="1000" b="0" i="0" u="none" strike="noStrike" cap="none">
                <a:solidFill>
                  <a:srgbClr val="000000"/>
                </a:solidFill>
                <a:latin typeface="Arial"/>
                <a:ea typeface="Arial"/>
                <a:cs typeface="Arial"/>
                <a:sym typeface="Arial"/>
              </a:rPr>
              <a:t> </a:t>
            </a:r>
            <a:r>
              <a:rPr lang="en-US" sz="1000" b="0" i="0" u="none" strike="noStrike" cap="none">
                <a:solidFill>
                  <a:srgbClr val="000000"/>
                </a:solidFill>
                <a:latin typeface="Times New Roman"/>
                <a:ea typeface="Times New Roman"/>
                <a:cs typeface="Times New Roman"/>
                <a:sym typeface="Times New Roman"/>
              </a:rPr>
              <a:t>and divided in</a:t>
            </a:r>
            <a:r>
              <a:rPr lang="en-US" sz="1000" b="0" i="0" u="none" strike="noStrike" cap="none">
                <a:solidFill>
                  <a:srgbClr val="000000"/>
                </a:solidFill>
                <a:latin typeface="Arial"/>
                <a:ea typeface="Arial"/>
                <a:cs typeface="Arial"/>
                <a:sym typeface="Arial"/>
              </a:rPr>
              <a:t> </a:t>
            </a:r>
            <a:r>
              <a:rPr lang="en-US" sz="1000" b="0" i="0" u="sng" strike="noStrike" cap="none">
                <a:solidFill>
                  <a:srgbClr val="000000"/>
                </a:solidFill>
                <a:hlinkClick r:id="rId7"/>
              </a:rPr>
              <a:t>mammals</a:t>
            </a:r>
            <a:r>
              <a:rPr lang="en-US" sz="1000" b="0" i="0" u="none" strike="noStrike" cap="none">
                <a:solidFill>
                  <a:srgbClr val="000000"/>
                </a:solidFill>
                <a:latin typeface="Arial"/>
                <a:ea typeface="Arial"/>
                <a:cs typeface="Arial"/>
                <a:sym typeface="Arial"/>
              </a:rPr>
              <a:t> </a:t>
            </a:r>
            <a:r>
              <a:rPr lang="en-US" sz="1000" b="0" i="0" u="none" strike="noStrike" cap="none">
                <a:solidFill>
                  <a:srgbClr val="000000"/>
                </a:solidFill>
                <a:latin typeface="Times New Roman"/>
                <a:ea typeface="Times New Roman"/>
                <a:cs typeface="Times New Roman"/>
                <a:sym typeface="Times New Roman"/>
              </a:rPr>
              <a:t>into the external ear, the middle ear, and the inner ear.</a:t>
            </a:r>
            <a:r>
              <a:rPr lang="en-US" sz="1000" b="0" i="0" u="none" strike="noStrike" cap="none">
                <a:solidFill>
                  <a:srgbClr val="000000"/>
                </a:solidFill>
                <a:latin typeface="Arial"/>
                <a:ea typeface="Arial"/>
                <a:cs typeface="Arial"/>
                <a:sym typeface="Arial"/>
              </a:rPr>
              <a:t>    </a:t>
            </a:r>
            <a:r>
              <a:rPr lang="en-US" sz="1000" b="0" i="0" u="none" strike="noStrike" cap="none">
                <a:solidFill>
                  <a:srgbClr val="000000"/>
                </a:solidFill>
                <a:latin typeface="Times New Roman"/>
                <a:ea typeface="Times New Roman"/>
                <a:cs typeface="Times New Roman"/>
                <a:sym typeface="Times New Roman"/>
              </a:rPr>
              <a:t>pronunciation:</a:t>
            </a:r>
            <a:r>
              <a:rPr lang="en-US" sz="1000" b="0" i="0" u="none" strike="noStrike" cap="none">
                <a:solidFill>
                  <a:srgbClr val="000000"/>
                </a:solidFill>
                <a:latin typeface="Arial"/>
                <a:ea typeface="Arial"/>
                <a:cs typeface="Arial"/>
                <a:sym typeface="Arial"/>
              </a:rPr>
              <a:t> </a:t>
            </a:r>
            <a:r>
              <a:rPr lang="en-US" sz="1000" b="1" i="0" u="none" strike="noStrike" cap="none">
                <a:solidFill>
                  <a:srgbClr val="000000"/>
                </a:solidFill>
                <a:latin typeface="Times New Roman"/>
                <a:ea typeface="Times New Roman"/>
                <a:cs typeface="Times New Roman"/>
                <a:sym typeface="Times New Roman"/>
              </a:rPr>
              <a:t>erh</a:t>
            </a:r>
            <a:r>
              <a:rPr lang="en-US" sz="1000" b="0" i="0" u="none" strike="noStrike" cap="none">
                <a:solidFill>
                  <a:srgbClr val="000000"/>
                </a:solidFill>
                <a:latin typeface="Arial"/>
                <a:ea typeface="Arial"/>
                <a:cs typeface="Arial"/>
                <a:sym typeface="Arial"/>
              </a:rPr>
              <a:t> </a:t>
            </a:r>
          </a:p>
          <a:p>
            <a:pPr lvl="0">
              <a:spcBef>
                <a:spcPts val="0"/>
              </a:spcBef>
              <a:buNone/>
            </a:pPr>
            <a:endParaRPr sz="1800" b="0" i="0" u="none" strike="noStrike" cap="none"/>
          </a:p>
          <a:p>
            <a:pPr lvl="0">
              <a:spcBef>
                <a:spcPts val="0"/>
              </a:spcBef>
              <a:buNone/>
            </a:pPr>
            <a:endParaRPr sz="1800" b="0" i="0" u="none" strike="noStrike" cap="none"/>
          </a:p>
          <a:p>
            <a:pPr marL="0" marR="0" lvl="0" indent="0" algn="l" rtl="0">
              <a:lnSpc>
                <a:spcPct val="90000"/>
              </a:lnSpc>
              <a:spcBef>
                <a:spcPts val="0"/>
              </a:spcBef>
              <a:buSzPct val="25000"/>
              <a:buFont typeface="Arial"/>
              <a:buNone/>
            </a:pPr>
            <a:r>
              <a:rPr lang="en-US" sz="1000" b="0" i="0" u="none" strike="noStrike" cap="none"/>
              <a:t>The Chinese character </a:t>
            </a:r>
            <a:r>
              <a:rPr lang="en-US" sz="1000" b="0" i="0" u="none" strike="noStrike" cap="none">
                <a:latin typeface="MS PGothic"/>
                <a:ea typeface="MS PGothic"/>
                <a:cs typeface="MS PGothic"/>
                <a:sym typeface="MS PGothic"/>
              </a:rPr>
              <a:t>耳 (</a:t>
            </a:r>
            <a:r>
              <a:rPr lang="en-US" sz="1000" b="0" i="0" u="none" strike="noStrike" cap="none"/>
              <a:t>ěr) is a </a:t>
            </a:r>
            <a:r>
              <a:rPr lang="en-US" sz="1000" b="1" i="0" u="none" strike="noStrike" cap="none"/>
              <a:t>pictograph</a:t>
            </a:r>
            <a:r>
              <a:rPr lang="en-US" sz="1000" b="0" i="0" u="none" strike="noStrike" cap="none"/>
              <a:t> depicting a human ear. The earliest form of this character was a realistic drawing of an ear, but became more stylized over time.</a:t>
            </a:r>
          </a:p>
          <a:p>
            <a:pPr marL="0" marR="0" lvl="0" indent="0" algn="l" rtl="0">
              <a:lnSpc>
                <a:spcPct val="90000"/>
              </a:lnSpc>
              <a:spcBef>
                <a:spcPts val="0"/>
              </a:spcBef>
              <a:buSzPct val="25000"/>
              <a:buFont typeface="Arial"/>
              <a:buNone/>
            </a:pPr>
            <a:r>
              <a:rPr lang="en-US" sz="1000" b="0" i="0" u="none" strike="noStrike" cap="none">
                <a:latin typeface="MS PGothic"/>
                <a:ea typeface="MS PGothic"/>
                <a:cs typeface="MS PGothic"/>
                <a:sym typeface="MS PGothic"/>
              </a:rPr>
              <a:t>耳 (</a:t>
            </a:r>
            <a:r>
              <a:rPr lang="en-US" sz="1000" b="0" i="0" u="none" strike="noStrike" cap="none"/>
              <a:t>ěr) is also a radical, meaning that it is an element of more complex characters. Many of these have something to do with the ear or with hearing.</a:t>
            </a:r>
          </a:p>
          <a:p>
            <a:pPr marL="0" marR="0" lvl="0" indent="0" algn="l" rtl="0">
              <a:lnSpc>
                <a:spcPct val="90000"/>
              </a:lnSpc>
              <a:spcBef>
                <a:spcPts val="0"/>
              </a:spcBef>
              <a:buSzPct val="25000"/>
              <a:buFont typeface="Arial"/>
              <a:buNone/>
            </a:pPr>
            <a:r>
              <a:rPr lang="en-US" sz="1000" b="0" i="0" u="none" strike="noStrike" cap="none"/>
              <a:t>Here are some characters based on the radical </a:t>
            </a:r>
            <a:r>
              <a:rPr lang="en-US" sz="1000" b="0" i="0" u="none" strike="noStrike" cap="none">
                <a:latin typeface="MS PGothic"/>
                <a:ea typeface="MS PGothic"/>
                <a:cs typeface="MS PGothic"/>
                <a:sym typeface="MS PGothic"/>
              </a:rPr>
              <a:t>耳 (</a:t>
            </a:r>
            <a:r>
              <a:rPr lang="en-US" sz="1000" b="0" i="0" u="none" strike="noStrike" cap="none"/>
              <a:t>ěr):</a:t>
            </a:r>
          </a:p>
          <a:p>
            <a:pPr marL="0" marR="0" lvl="0" indent="0" algn="l" rtl="0">
              <a:lnSpc>
                <a:spcPct val="90000"/>
              </a:lnSpc>
              <a:spcBef>
                <a:spcPts val="0"/>
              </a:spcBef>
              <a:buSzPct val="25000"/>
              <a:buFont typeface="Arial"/>
              <a:buNone/>
            </a:pPr>
            <a:r>
              <a:rPr lang="en-US" sz="1000" b="0" i="0" u="none" strike="noStrike" cap="none">
                <a:latin typeface="MS PGothic"/>
                <a:ea typeface="MS PGothic"/>
                <a:cs typeface="MS PGothic"/>
                <a:sym typeface="MS PGothic"/>
              </a:rPr>
              <a:t>耽 - </a:t>
            </a:r>
            <a:r>
              <a:rPr lang="en-US" sz="1000" b="0" i="0" u="none" strike="noStrike" cap="none"/>
              <a:t>dān - indulge;delay</a:t>
            </a:r>
          </a:p>
          <a:p>
            <a:pPr marL="0" marR="0" lvl="0" indent="0" algn="l" rtl="0">
              <a:lnSpc>
                <a:spcPct val="90000"/>
              </a:lnSpc>
              <a:spcBef>
                <a:spcPts val="0"/>
              </a:spcBef>
              <a:buSzPct val="25000"/>
              <a:buFont typeface="Arial"/>
              <a:buNone/>
            </a:pPr>
            <a:r>
              <a:rPr lang="en-US" sz="1000" b="0" i="0" u="none" strike="noStrike" cap="none">
                <a:latin typeface="MS PGothic"/>
                <a:ea typeface="MS PGothic"/>
                <a:cs typeface="MS PGothic"/>
                <a:sym typeface="MS PGothic"/>
              </a:rPr>
              <a:t>聃 - </a:t>
            </a:r>
            <a:r>
              <a:rPr lang="en-US" sz="1000" b="0" i="0" u="none" strike="noStrike" cap="none"/>
              <a:t>dān - ears without rim</a:t>
            </a:r>
          </a:p>
          <a:p>
            <a:pPr marL="0" marR="0" lvl="0" indent="0" algn="l" rtl="0">
              <a:lnSpc>
                <a:spcPct val="90000"/>
              </a:lnSpc>
              <a:spcBef>
                <a:spcPts val="0"/>
              </a:spcBef>
              <a:buSzPct val="25000"/>
              <a:buFont typeface="Arial"/>
              <a:buNone/>
            </a:pPr>
            <a:r>
              <a:rPr lang="en-US" sz="1000" b="0" i="0" u="none" strike="noStrike" cap="none">
                <a:latin typeface="MS PGothic"/>
                <a:ea typeface="MS PGothic"/>
                <a:cs typeface="MS PGothic"/>
                <a:sym typeface="MS PGothic"/>
              </a:rPr>
              <a:t>聆 - </a:t>
            </a:r>
            <a:r>
              <a:rPr lang="en-US" sz="1000" b="0" i="0" u="none" strike="noStrike" cap="none"/>
              <a:t>líng - apprehend; hear; listen</a:t>
            </a:r>
          </a:p>
          <a:p>
            <a:pPr marL="0" marR="0" lvl="0" indent="0" algn="l" rtl="0">
              <a:lnSpc>
                <a:spcPct val="90000"/>
              </a:lnSpc>
              <a:spcBef>
                <a:spcPts val="0"/>
              </a:spcBef>
              <a:buSzPct val="25000"/>
              <a:buFont typeface="Arial"/>
              <a:buNone/>
            </a:pPr>
            <a:r>
              <a:rPr lang="en-US" sz="1000" b="0" i="0" u="none" strike="noStrike" cap="none">
                <a:latin typeface="MS PGothic"/>
                <a:ea typeface="MS PGothic"/>
                <a:cs typeface="MS PGothic"/>
                <a:sym typeface="MS PGothic"/>
              </a:rPr>
              <a:t>聊 - </a:t>
            </a:r>
            <a:r>
              <a:rPr lang="en-US" sz="1000" b="0" i="0" u="none" strike="noStrike" cap="none"/>
              <a:t>liáo - to chat; to kill time</a:t>
            </a:r>
          </a:p>
          <a:p>
            <a:pPr marL="0" marR="0" lvl="0" indent="0" algn="l" rtl="0">
              <a:lnSpc>
                <a:spcPct val="90000"/>
              </a:lnSpc>
              <a:spcBef>
                <a:spcPts val="0"/>
              </a:spcBef>
              <a:buSzPct val="25000"/>
              <a:buFont typeface="Arial"/>
              <a:buNone/>
            </a:pPr>
            <a:r>
              <a:rPr lang="en-US" sz="1000" b="0" i="0" u="none" strike="noStrike" cap="none">
                <a:latin typeface="MS PGothic"/>
                <a:ea typeface="MS PGothic"/>
                <a:cs typeface="MS PGothic"/>
                <a:sym typeface="MS PGothic"/>
              </a:rPr>
              <a:t>聖 / 圣 - </a:t>
            </a:r>
            <a:r>
              <a:rPr lang="en-US" sz="1000" b="0" i="0" u="none" strike="noStrike" cap="none"/>
              <a:t>shèng - holy; sacred; saint</a:t>
            </a:r>
          </a:p>
          <a:p>
            <a:pPr marL="0" marR="0" lvl="0" indent="0" algn="l" rtl="0">
              <a:lnSpc>
                <a:spcPct val="90000"/>
              </a:lnSpc>
              <a:spcBef>
                <a:spcPts val="0"/>
              </a:spcBef>
              <a:buSzPct val="25000"/>
              <a:buFont typeface="Arial"/>
              <a:buNone/>
            </a:pPr>
            <a:r>
              <a:rPr lang="en-US" sz="1000" b="0" i="0" u="none" strike="noStrike" cap="none">
                <a:latin typeface="MS PGothic"/>
                <a:ea typeface="MS PGothic"/>
                <a:cs typeface="MS PGothic"/>
                <a:sym typeface="MS PGothic"/>
              </a:rPr>
              <a:t>聘 - </a:t>
            </a:r>
            <a:r>
              <a:rPr lang="en-US" sz="1000" b="0" i="0" u="none" strike="noStrike" cap="none"/>
              <a:t>pìn - betrothed; engage (teacher); hire</a:t>
            </a:r>
          </a:p>
          <a:p>
            <a:pPr marL="0" marR="0" lvl="0" indent="0" algn="l" rtl="0">
              <a:lnSpc>
                <a:spcPct val="90000"/>
              </a:lnSpc>
              <a:spcBef>
                <a:spcPts val="0"/>
              </a:spcBef>
              <a:buSzPct val="25000"/>
              <a:buFont typeface="Arial"/>
              <a:buNone/>
            </a:pPr>
            <a:r>
              <a:rPr lang="en-US" sz="1000" b="0" i="0" u="none" strike="noStrike" cap="none">
                <a:latin typeface="MS PGothic"/>
                <a:ea typeface="MS PGothic"/>
                <a:cs typeface="MS PGothic"/>
                <a:sym typeface="MS PGothic"/>
              </a:rPr>
              <a:t>聚 - </a:t>
            </a:r>
            <a:r>
              <a:rPr lang="en-US" sz="1000" b="0" i="0" u="none" strike="noStrike" cap="none"/>
              <a:t>jù - gather</a:t>
            </a:r>
          </a:p>
          <a:p>
            <a:pPr marL="0" marR="0" lvl="0" indent="0" algn="l" rtl="0">
              <a:lnSpc>
                <a:spcPct val="90000"/>
              </a:lnSpc>
              <a:spcBef>
                <a:spcPts val="0"/>
              </a:spcBef>
              <a:buSzPct val="25000"/>
              <a:buFont typeface="Arial"/>
              <a:buNone/>
            </a:pPr>
            <a:r>
              <a:rPr lang="en-US" sz="1000" b="0" i="0" u="none" strike="noStrike" cap="none">
                <a:latin typeface="MS PGothic"/>
                <a:ea typeface="MS PGothic"/>
                <a:cs typeface="MS PGothic"/>
                <a:sym typeface="MS PGothic"/>
              </a:rPr>
              <a:t>聰 / 聪 - </a:t>
            </a:r>
            <a:r>
              <a:rPr lang="en-US" sz="1000" b="0" i="0" u="none" strike="noStrike" cap="none"/>
              <a:t>cōng - quick at hearing; wise; clever; acute</a:t>
            </a:r>
          </a:p>
          <a:p>
            <a:pPr marL="0" marR="0" lvl="0" indent="0" algn="l" rtl="0">
              <a:lnSpc>
                <a:spcPct val="90000"/>
              </a:lnSpc>
              <a:spcBef>
                <a:spcPts val="0"/>
              </a:spcBef>
              <a:buSzPct val="25000"/>
              <a:buFont typeface="Arial"/>
              <a:buNone/>
            </a:pPr>
            <a:r>
              <a:rPr lang="en-US" sz="1000" b="0" i="0" u="none" strike="noStrike" cap="none">
                <a:latin typeface="MS PGothic"/>
                <a:ea typeface="MS PGothic"/>
                <a:cs typeface="MS PGothic"/>
                <a:sym typeface="MS PGothic"/>
              </a:rPr>
              <a:t>聽 / 听 - </a:t>
            </a:r>
            <a:r>
              <a:rPr lang="en-US" sz="1000" b="0" i="0" u="none" strike="noStrike" cap="none"/>
              <a:t>tīng - listen; hear; obey</a:t>
            </a:r>
          </a:p>
          <a:p>
            <a:pPr lvl="0">
              <a:spcBef>
                <a:spcPts val="0"/>
              </a:spcBef>
              <a:buNone/>
            </a:pPr>
            <a:endParaRPr sz="1800" b="0" i="0" u="none" strike="noStrike" cap="none"/>
          </a:p>
          <a:p>
            <a:pPr marL="0" marR="0" lvl="0" indent="0" algn="l" rtl="0">
              <a:lnSpc>
                <a:spcPct val="90000"/>
              </a:lnSpc>
              <a:spcBef>
                <a:spcPts val="0"/>
              </a:spcBef>
              <a:buSzPct val="25000"/>
              <a:buFont typeface="Arial"/>
              <a:buNone/>
            </a:pPr>
            <a:r>
              <a:rPr lang="en-US" sz="1100" b="0" i="0" u="sng" strike="noStrike" cap="none">
                <a:solidFill>
                  <a:srgbClr val="000000"/>
                </a:solidFill>
                <a:hlinkClick r:id="rId8"/>
              </a:rPr>
              <a:t>http://www.ehow.com/video_4403714_write-ear-chinese-symbols.html</a:t>
            </a:r>
            <a:r>
              <a:rPr lang="en-US" sz="1100" b="0" i="0" u="none" strike="noStrike" cap="none"/>
              <a:t> [Video on how to write the ear]</a:t>
            </a:r>
          </a:p>
        </p:txBody>
      </p:sp>
      <p:sp>
        <p:nvSpPr>
          <p:cNvPr id="746" name="Shape 74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15752533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marL="0" marR="0" lvl="0" indent="0" algn="l" rtl="0">
              <a:spcBef>
                <a:spcPts val="0"/>
              </a:spcBef>
              <a:buSzPct val="25000"/>
              <a:buNone/>
            </a:pPr>
            <a:r>
              <a:rPr lang="en-US" sz="1100" b="0" i="0" u="none" strike="noStrike" cap="none" dirty="0" smtClean="0">
                <a:solidFill>
                  <a:srgbClr val="000000"/>
                </a:solidFill>
                <a:latin typeface="+mn-lt"/>
                <a:ea typeface="Arial"/>
                <a:cs typeface="Arial"/>
                <a:sym typeface="Arial"/>
              </a:rPr>
              <a:t>There is an O – </a:t>
            </a:r>
          </a:p>
          <a:p>
            <a:pPr marL="171450" marR="0" lvl="0" indent="-171450" algn="l" rtl="0">
              <a:spcBef>
                <a:spcPts val="0"/>
              </a:spcBef>
              <a:buSzPct val="25000"/>
              <a:buFont typeface="Arial" panose="020B0604020202020204" pitchFamily="34" charset="0"/>
              <a:buChar char="•"/>
            </a:pPr>
            <a:r>
              <a:rPr lang="en-US" sz="1100" b="0" i="0" u="none" strike="noStrike" cap="none" dirty="0" smtClean="0">
                <a:solidFill>
                  <a:srgbClr val="000000"/>
                </a:solidFill>
                <a:latin typeface="+mn-lt"/>
                <a:ea typeface="Arial"/>
                <a:cs typeface="Arial"/>
                <a:sym typeface="Arial"/>
              </a:rPr>
              <a:t>Openness</a:t>
            </a:r>
          </a:p>
          <a:p>
            <a:pPr marL="171450" marR="0" lvl="0" indent="-171450" algn="l" rtl="0">
              <a:spcBef>
                <a:spcPts val="0"/>
              </a:spcBef>
              <a:buSzPct val="25000"/>
              <a:buFont typeface="Arial" panose="020B0604020202020204" pitchFamily="34" charset="0"/>
              <a:buChar char="•"/>
            </a:pPr>
            <a:r>
              <a:rPr lang="en-US" sz="1100" b="0" i="0" u="none" strike="noStrike" cap="none" dirty="0" smtClean="0">
                <a:solidFill>
                  <a:srgbClr val="000000"/>
                </a:solidFill>
                <a:latin typeface="+mn-lt"/>
                <a:ea typeface="Arial"/>
                <a:cs typeface="Arial"/>
                <a:sym typeface="Arial"/>
              </a:rPr>
              <a:t>Oneness</a:t>
            </a:r>
          </a:p>
          <a:p>
            <a:pPr marL="171450" marR="0" lvl="0" indent="-171450" algn="l" rtl="0">
              <a:spcBef>
                <a:spcPts val="0"/>
              </a:spcBef>
              <a:buSzPct val="25000"/>
              <a:buFont typeface="Arial" panose="020B0604020202020204" pitchFamily="34" charset="0"/>
              <a:buChar char="•"/>
            </a:pPr>
            <a:endParaRPr lang="en-US" sz="1100" b="0" i="0" u="none" strike="noStrike" cap="none" dirty="0">
              <a:solidFill>
                <a:srgbClr val="000000"/>
              </a:solidFill>
              <a:latin typeface="+mn-lt"/>
              <a:ea typeface="Arial"/>
              <a:cs typeface="Arial"/>
              <a:sym typeface="Arial"/>
            </a:endParaRPr>
          </a:p>
        </p:txBody>
      </p:sp>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03752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Shape 594"/>
          <p:cNvSpPr txBox="1">
            <a:spLocks noGrp="1"/>
          </p:cNvSpPr>
          <p:nvPr>
            <p:ph type="body" idx="1"/>
          </p:nvPr>
        </p:nvSpPr>
        <p:spPr>
          <a:xfrm>
            <a:off x="701040" y="4387136"/>
            <a:ext cx="5608320" cy="4156234"/>
          </a:xfrm>
          <a:prstGeom prst="rect">
            <a:avLst/>
          </a:prstGeom>
          <a:noFill/>
          <a:ln>
            <a:noFill/>
          </a:ln>
        </p:spPr>
        <p:txBody>
          <a:bodyPr lIns="92815" tIns="92815" rIns="92815" bIns="92815" anchor="ctr" anchorCtr="0">
            <a:noAutofit/>
          </a:bodyPr>
          <a:lstStyle/>
          <a:p>
            <a:endParaRPr/>
          </a:p>
        </p:txBody>
      </p:sp>
      <p:sp>
        <p:nvSpPr>
          <p:cNvPr id="595" name="Shape 595"/>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93444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Shape 603"/>
          <p:cNvSpPr txBox="1">
            <a:spLocks noGrp="1"/>
          </p:cNvSpPr>
          <p:nvPr>
            <p:ph type="body" idx="1"/>
          </p:nvPr>
        </p:nvSpPr>
        <p:spPr>
          <a:xfrm>
            <a:off x="701040" y="4387136"/>
            <a:ext cx="5608320" cy="4156234"/>
          </a:xfrm>
          <a:prstGeom prst="rect">
            <a:avLst/>
          </a:prstGeom>
          <a:noFill/>
          <a:ln>
            <a:noFill/>
          </a:ln>
        </p:spPr>
        <p:txBody>
          <a:bodyPr lIns="92815" tIns="92815" rIns="92815" bIns="92815" anchor="ctr" anchorCtr="0">
            <a:noAutofit/>
          </a:bodyPr>
          <a:lstStyle/>
          <a:p>
            <a:endParaRPr/>
          </a:p>
        </p:txBody>
      </p:sp>
      <p:sp>
        <p:nvSpPr>
          <p:cNvPr id="604" name="Shape 604"/>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7802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0" name="Shape 330"/>
          <p:cNvSpPr txBox="1">
            <a:spLocks noGrp="1"/>
          </p:cNvSpPr>
          <p:nvPr>
            <p:ph type="body" idx="1"/>
          </p:nvPr>
        </p:nvSpPr>
        <p:spPr>
          <a:xfrm>
            <a:off x="701041" y="4387136"/>
            <a:ext cx="5608319" cy="4156234"/>
          </a:xfrm>
          <a:prstGeom prst="rect">
            <a:avLst/>
          </a:prstGeom>
          <a:noFill/>
          <a:ln>
            <a:noFill/>
          </a:ln>
        </p:spPr>
        <p:txBody>
          <a:bodyPr lIns="92815" tIns="46395" rIns="92815" bIns="46395" anchor="t" anchorCtr="0">
            <a:noAutofit/>
          </a:bodyPr>
          <a:lstStyle/>
          <a:p>
            <a:r>
              <a:rPr lang="en-US" dirty="0" smtClean="0"/>
              <a:t>The sound made when glass hits glass . . . To listen.  </a:t>
            </a:r>
          </a:p>
          <a:p>
            <a:r>
              <a:rPr lang="en-US" b="1" dirty="0" smtClean="0"/>
              <a:t>STORY:</a:t>
            </a:r>
            <a:r>
              <a:rPr lang="en-US" b="1" baseline="0" dirty="0" smtClean="0"/>
              <a:t>  I’m not like this anymore. </a:t>
            </a:r>
          </a:p>
          <a:p>
            <a:r>
              <a:rPr lang="en-US" b="1" baseline="0" dirty="0" smtClean="0"/>
              <a:t>This super-duper complicated and unpronounceable word.  And when I finally found the definition at Ohio State University’s language center, this what they told me the word (radicals).  The </a:t>
            </a:r>
            <a:r>
              <a:rPr lang="en-US" b="1" baseline="0" dirty="0" err="1" smtClean="0"/>
              <a:t>hards</a:t>
            </a:r>
            <a:r>
              <a:rPr lang="en-US" b="1" baseline="0" dirty="0" smtClean="0"/>
              <a:t> word in the world:  “TING”  </a:t>
            </a:r>
            <a:endParaRPr lang="en-US" b="1" dirty="0" smtClean="0"/>
          </a:p>
          <a:p>
            <a:endParaRPr dirty="0"/>
          </a:p>
        </p:txBody>
      </p:sp>
      <p:sp>
        <p:nvSpPr>
          <p:cNvPr id="331" name="Shape 331"/>
          <p:cNvSpPr txBox="1">
            <a:spLocks noGrp="1"/>
          </p:cNvSpPr>
          <p:nvPr>
            <p:ph type="sldNum" idx="12"/>
          </p:nvPr>
        </p:nvSpPr>
        <p:spPr>
          <a:xfrm>
            <a:off x="3970937" y="8772668"/>
            <a:ext cx="3037839" cy="461804"/>
          </a:xfrm>
          <a:prstGeom prst="rect">
            <a:avLst/>
          </a:prstGeom>
          <a:noFill/>
          <a:ln>
            <a:noFill/>
          </a:ln>
        </p:spPr>
        <p:txBody>
          <a:bodyPr lIns="92815" tIns="46395" rIns="92815" bIns="46395" anchor="b" anchorCtr="0">
            <a:noAutofit/>
          </a:bodyPr>
          <a:lstStyle/>
          <a:p>
            <a:pPr algn="r"/>
            <a:r>
              <a:rPr lang="en-US"/>
              <a:t> </a:t>
            </a:r>
          </a:p>
        </p:txBody>
      </p:sp>
    </p:spTree>
    <p:extLst>
      <p:ext uri="{BB962C8B-B14F-4D97-AF65-F5344CB8AC3E}">
        <p14:creationId xmlns:p14="http://schemas.microsoft.com/office/powerpoint/2010/main" val="42184403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Shape 613"/>
          <p:cNvSpPr txBox="1">
            <a:spLocks noGrp="1"/>
          </p:cNvSpPr>
          <p:nvPr>
            <p:ph type="body" idx="1"/>
          </p:nvPr>
        </p:nvSpPr>
        <p:spPr>
          <a:xfrm>
            <a:off x="701040" y="4387136"/>
            <a:ext cx="5608320" cy="4156234"/>
          </a:xfrm>
          <a:prstGeom prst="rect">
            <a:avLst/>
          </a:prstGeom>
          <a:noFill/>
          <a:ln>
            <a:noFill/>
          </a:ln>
        </p:spPr>
        <p:txBody>
          <a:bodyPr lIns="92815" tIns="92815" rIns="92815" bIns="92815" anchor="ctr" anchorCtr="0">
            <a:noAutofit/>
          </a:bodyPr>
          <a:lstStyle/>
          <a:p>
            <a:endParaRPr/>
          </a:p>
        </p:txBody>
      </p:sp>
      <p:sp>
        <p:nvSpPr>
          <p:cNvPr id="614" name="Shape 614"/>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82211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Shape 623"/>
          <p:cNvSpPr txBox="1">
            <a:spLocks noGrp="1"/>
          </p:cNvSpPr>
          <p:nvPr>
            <p:ph type="body" idx="1"/>
          </p:nvPr>
        </p:nvSpPr>
        <p:spPr>
          <a:xfrm>
            <a:off x="701040" y="4387136"/>
            <a:ext cx="5608320" cy="4156234"/>
          </a:xfrm>
          <a:prstGeom prst="rect">
            <a:avLst/>
          </a:prstGeom>
          <a:noFill/>
          <a:ln>
            <a:noFill/>
          </a:ln>
        </p:spPr>
        <p:txBody>
          <a:bodyPr lIns="92815" tIns="92815" rIns="92815" bIns="92815" anchor="ctr" anchorCtr="0">
            <a:noAutofit/>
          </a:bodyPr>
          <a:lstStyle/>
          <a:p>
            <a:r>
              <a:rPr lang="en-US" dirty="0" smtClean="0"/>
              <a:t>This is the seed I want to put in your mind that it</a:t>
            </a:r>
            <a:r>
              <a:rPr lang="en-US" baseline="0" dirty="0" smtClean="0"/>
              <a:t> grow into a seed and become a tremendous tree. </a:t>
            </a:r>
          </a:p>
          <a:p>
            <a:r>
              <a:rPr lang="en-US" baseline="0" dirty="0" smtClean="0"/>
              <a:t>Grounding listening in communication, dignity, and concern with another person. </a:t>
            </a:r>
          </a:p>
          <a:p>
            <a:r>
              <a:rPr lang="en-US" baseline="0" dirty="0" smtClean="0"/>
              <a:t>Disposition to listen </a:t>
            </a:r>
            <a:endParaRPr dirty="0"/>
          </a:p>
        </p:txBody>
      </p:sp>
      <p:sp>
        <p:nvSpPr>
          <p:cNvPr id="624" name="Shape 624"/>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75538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Shape 623"/>
          <p:cNvSpPr txBox="1">
            <a:spLocks noGrp="1"/>
          </p:cNvSpPr>
          <p:nvPr>
            <p:ph type="body" idx="1"/>
          </p:nvPr>
        </p:nvSpPr>
        <p:spPr>
          <a:xfrm>
            <a:off x="701040" y="4387136"/>
            <a:ext cx="5608320" cy="4156234"/>
          </a:xfrm>
          <a:prstGeom prst="rect">
            <a:avLst/>
          </a:prstGeom>
          <a:noFill/>
          <a:ln>
            <a:noFill/>
          </a:ln>
        </p:spPr>
        <p:txBody>
          <a:bodyPr lIns="92815" tIns="92815" rIns="92815" bIns="92815" anchor="ctr" anchorCtr="0">
            <a:noAutofit/>
          </a:bodyPr>
          <a:lstStyle/>
          <a:p>
            <a:endParaRPr/>
          </a:p>
        </p:txBody>
      </p:sp>
      <p:sp>
        <p:nvSpPr>
          <p:cNvPr id="624" name="Shape 624"/>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02172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0" name="Shape 330"/>
          <p:cNvSpPr txBox="1">
            <a:spLocks noGrp="1"/>
          </p:cNvSpPr>
          <p:nvPr>
            <p:ph type="body" idx="1"/>
          </p:nvPr>
        </p:nvSpPr>
        <p:spPr>
          <a:xfrm>
            <a:off x="701041" y="4387136"/>
            <a:ext cx="5608319" cy="4156234"/>
          </a:xfrm>
          <a:prstGeom prst="rect">
            <a:avLst/>
          </a:prstGeom>
          <a:noFill/>
          <a:ln>
            <a:noFill/>
          </a:ln>
        </p:spPr>
        <p:txBody>
          <a:bodyPr lIns="92815" tIns="46395" rIns="92815" bIns="4639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kern="1200" dirty="0" err="1" smtClean="0">
                <a:solidFill>
                  <a:schemeClr val="tx1"/>
                </a:solidFill>
                <a:effectLst/>
                <a:latin typeface="+mn-lt"/>
                <a:ea typeface="+mn-ea"/>
                <a:cs typeface="+mn-cs"/>
              </a:rPr>
              <a:t>deasil</a:t>
            </a:r>
            <a:r>
              <a:rPr lang="en-US" sz="1100" b="1" i="0" u="none" strike="noStrike" kern="1200" dirty="0" smtClean="0">
                <a:solidFill>
                  <a:schemeClr val="tx1"/>
                </a:solidFill>
                <a:effectLst/>
                <a:latin typeface="+mn-lt"/>
                <a:ea typeface="+mn-ea"/>
                <a:cs typeface="+mn-cs"/>
              </a:rPr>
              <a:t>  </a:t>
            </a:r>
            <a:r>
              <a:rPr lang="en-US" dirty="0" smtClean="0"/>
              <a:t> - clockwise; in the direction of the sun</a:t>
            </a:r>
            <a:endParaRPr dirty="0"/>
          </a:p>
        </p:txBody>
      </p:sp>
      <p:sp>
        <p:nvSpPr>
          <p:cNvPr id="331" name="Shape 331"/>
          <p:cNvSpPr txBox="1">
            <a:spLocks noGrp="1"/>
          </p:cNvSpPr>
          <p:nvPr>
            <p:ph type="sldNum" idx="12"/>
          </p:nvPr>
        </p:nvSpPr>
        <p:spPr>
          <a:xfrm>
            <a:off x="3970937" y="8772668"/>
            <a:ext cx="3037839" cy="461804"/>
          </a:xfrm>
          <a:prstGeom prst="rect">
            <a:avLst/>
          </a:prstGeom>
          <a:noFill/>
          <a:ln>
            <a:noFill/>
          </a:ln>
        </p:spPr>
        <p:txBody>
          <a:bodyPr lIns="92815" tIns="46395" rIns="92815" bIns="46395" anchor="b" anchorCtr="0">
            <a:noAutofit/>
          </a:bodyPr>
          <a:lstStyle/>
          <a:p>
            <a:pPr algn="r"/>
            <a:r>
              <a:rPr lang="en-US"/>
              <a:t> </a:t>
            </a:r>
          </a:p>
        </p:txBody>
      </p:sp>
    </p:spTree>
    <p:extLst>
      <p:ext uri="{BB962C8B-B14F-4D97-AF65-F5344CB8AC3E}">
        <p14:creationId xmlns:p14="http://schemas.microsoft.com/office/powerpoint/2010/main" val="42392912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5"/>
        <p:cNvGrpSpPr/>
        <p:nvPr/>
      </p:nvGrpSpPr>
      <p:grpSpPr>
        <a:xfrm>
          <a:off x="0" y="0"/>
          <a:ext cx="0" cy="0"/>
          <a:chOff x="0" y="0"/>
          <a:chExt cx="0" cy="0"/>
        </a:xfrm>
      </p:grpSpPr>
      <p:sp>
        <p:nvSpPr>
          <p:cNvPr id="1266" name="Shape 12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67" name="Shape 1267"/>
          <p:cNvSpPr txBo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1268" name="Shape 1268"/>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200" b="0" i="0" u="none" strike="noStrike" cap="none"/>
              <a:t> </a:t>
            </a:r>
          </a:p>
        </p:txBody>
      </p:sp>
      <p:sp>
        <p:nvSpPr>
          <p:cNvPr id="1269" name="Shape 126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Tree>
    <p:extLst>
      <p:ext uri="{BB962C8B-B14F-4D97-AF65-F5344CB8AC3E}">
        <p14:creationId xmlns:p14="http://schemas.microsoft.com/office/powerpoint/2010/main" val="4947634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0" name="Shape 330"/>
          <p:cNvSpPr txBox="1">
            <a:spLocks noGrp="1"/>
          </p:cNvSpPr>
          <p:nvPr>
            <p:ph type="body" idx="1"/>
          </p:nvPr>
        </p:nvSpPr>
        <p:spPr>
          <a:xfrm>
            <a:off x="701041" y="4387136"/>
            <a:ext cx="5608319" cy="4156234"/>
          </a:xfrm>
          <a:prstGeom prst="rect">
            <a:avLst/>
          </a:prstGeom>
          <a:noFill/>
          <a:ln>
            <a:noFill/>
          </a:ln>
        </p:spPr>
        <p:txBody>
          <a:bodyPr lIns="92815" tIns="46395" rIns="92815" bIns="46395" anchor="t" anchorCtr="0">
            <a:noAutofit/>
          </a:bodyPr>
          <a:lstStyle/>
          <a:p>
            <a:r>
              <a:rPr lang="en-US" dirty="0" smtClean="0"/>
              <a:t>The sound made when glass hits glass . . . To listen.  </a:t>
            </a:r>
          </a:p>
          <a:p>
            <a:r>
              <a:rPr lang="en-US" b="1" dirty="0" smtClean="0"/>
              <a:t>STORY:</a:t>
            </a:r>
            <a:r>
              <a:rPr lang="en-US" b="1" baseline="0" dirty="0" smtClean="0"/>
              <a:t>  I’m not like this anymore. </a:t>
            </a:r>
          </a:p>
          <a:p>
            <a:r>
              <a:rPr lang="en-US" b="1" baseline="0" dirty="0" smtClean="0"/>
              <a:t>This super-duper complicated and unpronounceable word.  And when I finally found the definition at Ohio State University’s language center, this what they told me the word (radicals).  The </a:t>
            </a:r>
            <a:r>
              <a:rPr lang="en-US" b="1" baseline="0" dirty="0" err="1" smtClean="0"/>
              <a:t>hards</a:t>
            </a:r>
            <a:r>
              <a:rPr lang="en-US" b="1" baseline="0" dirty="0" smtClean="0"/>
              <a:t> word in the world:  “TING”  </a:t>
            </a:r>
            <a:endParaRPr lang="en-US" b="1" dirty="0" smtClean="0"/>
          </a:p>
          <a:p>
            <a:endParaRPr dirty="0"/>
          </a:p>
        </p:txBody>
      </p:sp>
      <p:sp>
        <p:nvSpPr>
          <p:cNvPr id="331" name="Shape 331"/>
          <p:cNvSpPr txBox="1">
            <a:spLocks noGrp="1"/>
          </p:cNvSpPr>
          <p:nvPr>
            <p:ph type="sldNum" idx="12"/>
          </p:nvPr>
        </p:nvSpPr>
        <p:spPr>
          <a:xfrm>
            <a:off x="3970937" y="8772668"/>
            <a:ext cx="3037839" cy="461804"/>
          </a:xfrm>
          <a:prstGeom prst="rect">
            <a:avLst/>
          </a:prstGeom>
          <a:noFill/>
          <a:ln>
            <a:noFill/>
          </a:ln>
        </p:spPr>
        <p:txBody>
          <a:bodyPr lIns="92815" tIns="46395" rIns="92815" bIns="46395" anchor="b" anchorCtr="0">
            <a:noAutofit/>
          </a:bodyPr>
          <a:lstStyle/>
          <a:p>
            <a:pPr algn="r"/>
            <a:r>
              <a:rPr lang="en-US"/>
              <a:t> </a:t>
            </a:r>
          </a:p>
        </p:txBody>
      </p:sp>
    </p:spTree>
    <p:extLst>
      <p:ext uri="{BB962C8B-B14F-4D97-AF65-F5344CB8AC3E}">
        <p14:creationId xmlns:p14="http://schemas.microsoft.com/office/powerpoint/2010/main" val="38210702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Shape 640"/>
          <p:cNvSpPr txBox="1"/>
          <p:nvPr/>
        </p:nvSpPr>
        <p:spPr>
          <a:xfrm>
            <a:off x="934721" y="4387136"/>
            <a:ext cx="5140959" cy="4156234"/>
          </a:xfrm>
          <a:prstGeom prst="rect">
            <a:avLst/>
          </a:prstGeom>
          <a:noFill/>
          <a:ln>
            <a:noFill/>
          </a:ln>
        </p:spPr>
        <p:txBody>
          <a:bodyPr lIns="92815" tIns="92815" rIns="92815" bIns="92815" anchor="ctr" anchorCtr="0">
            <a:noAutofit/>
          </a:bodyPr>
          <a:lstStyle/>
          <a:p>
            <a:endParaRPr/>
          </a:p>
        </p:txBody>
      </p:sp>
      <p:sp>
        <p:nvSpPr>
          <p:cNvPr id="641" name="Shape 641"/>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42" name="Shape 642"/>
          <p:cNvSpPr txBox="1">
            <a:spLocks noGrp="1"/>
          </p:cNvSpPr>
          <p:nvPr>
            <p:ph type="body" idx="1"/>
          </p:nvPr>
        </p:nvSpPr>
        <p:spPr>
          <a:xfrm>
            <a:off x="701041" y="4387136"/>
            <a:ext cx="5608319" cy="4156234"/>
          </a:xfrm>
          <a:prstGeom prst="rect">
            <a:avLst/>
          </a:prstGeom>
          <a:noFill/>
          <a:ln>
            <a:noFill/>
          </a:ln>
        </p:spPr>
        <p:txBody>
          <a:bodyPr lIns="92815" tIns="92815" rIns="92815" bIns="92815" anchor="ctr" anchorCtr="0">
            <a:noAutofit/>
          </a:bodyPr>
          <a:lstStyle/>
          <a:p>
            <a:endParaRPr dirty="0"/>
          </a:p>
        </p:txBody>
      </p:sp>
    </p:spTree>
    <p:extLst>
      <p:ext uri="{BB962C8B-B14F-4D97-AF65-F5344CB8AC3E}">
        <p14:creationId xmlns:p14="http://schemas.microsoft.com/office/powerpoint/2010/main" val="2077188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0" name="Shape 330"/>
          <p:cNvSpPr txBox="1">
            <a:spLocks noGrp="1"/>
          </p:cNvSpPr>
          <p:nvPr>
            <p:ph type="body" idx="1"/>
          </p:nvPr>
        </p:nvSpPr>
        <p:spPr>
          <a:xfrm>
            <a:off x="701041" y="4387136"/>
            <a:ext cx="5608319" cy="4156234"/>
          </a:xfrm>
          <a:prstGeom prst="rect">
            <a:avLst/>
          </a:prstGeom>
          <a:noFill/>
          <a:ln>
            <a:noFill/>
          </a:ln>
        </p:spPr>
        <p:txBody>
          <a:bodyPr lIns="92815" tIns="46395" rIns="92815" bIns="46395" anchor="t" anchorCtr="0">
            <a:noAutofit/>
          </a:bodyPr>
          <a:lstStyle/>
          <a:p>
            <a:r>
              <a:rPr lang="en-US" dirty="0" smtClean="0"/>
              <a:t>To listen. </a:t>
            </a:r>
            <a:r>
              <a:rPr lang="en-US" sz="1100" b="0" i="0" kern="1200" dirty="0" smtClean="0">
                <a:solidFill>
                  <a:schemeClr val="tx1"/>
                </a:solidFill>
                <a:effectLst/>
                <a:latin typeface="+mn-lt"/>
                <a:ea typeface="+mn-ea"/>
                <a:cs typeface="+mn-cs"/>
              </a:rPr>
              <a:t>ting</a:t>
            </a:r>
          </a:p>
          <a:p>
            <a:r>
              <a:rPr lang="en-US" sz="1100" b="0" i="0" kern="1200" dirty="0" err="1" smtClean="0">
                <a:solidFill>
                  <a:schemeClr val="tx1"/>
                </a:solidFill>
                <a:effectLst/>
                <a:latin typeface="+mn-lt"/>
                <a:ea typeface="+mn-ea"/>
                <a:cs typeface="+mn-cs"/>
              </a:rPr>
              <a:t>tiNG</a:t>
            </a:r>
            <a:r>
              <a:rPr lang="en-US" sz="1100" b="0" i="0" kern="1200" dirty="0" smtClean="0">
                <a:solidFill>
                  <a:schemeClr val="tx1"/>
                </a:solidFill>
                <a:effectLst/>
                <a:latin typeface="+mn-lt"/>
                <a:ea typeface="+mn-ea"/>
                <a:cs typeface="+mn-cs"/>
              </a:rPr>
              <a:t>/</a:t>
            </a:r>
            <a:r>
              <a:rPr lang="en-US" sz="1100" b="0" i="1" kern="1200" dirty="0" smtClean="0">
                <a:solidFill>
                  <a:schemeClr val="tx1"/>
                </a:solidFill>
                <a:effectLst/>
                <a:latin typeface="+mn-lt"/>
                <a:ea typeface="+mn-ea"/>
                <a:cs typeface="+mn-cs"/>
              </a:rPr>
              <a:t>noun</a:t>
            </a:r>
            <a:endParaRPr lang="en-US" sz="1100" b="0" i="0" kern="1200" dirty="0" smtClean="0">
              <a:solidFill>
                <a:schemeClr val="tx1"/>
              </a:solidFill>
              <a:effectLst/>
              <a:latin typeface="+mn-lt"/>
              <a:ea typeface="+mn-ea"/>
              <a:cs typeface="+mn-cs"/>
            </a:endParaRPr>
          </a:p>
          <a:p>
            <a:pPr marL="228600" indent="-228600">
              <a:buAutoNum type="arabicPeriod"/>
            </a:pPr>
            <a:r>
              <a:rPr lang="en-US" sz="1100" b="0" i="0" kern="1200" dirty="0" smtClean="0">
                <a:solidFill>
                  <a:schemeClr val="tx1"/>
                </a:solidFill>
                <a:effectLst/>
                <a:latin typeface="+mn-lt"/>
                <a:ea typeface="+mn-ea"/>
                <a:cs typeface="+mn-cs"/>
              </a:rPr>
              <a:t>a sharp, clear ringing sound, such as when a glass is struck by a metal object. </a:t>
            </a:r>
            <a:r>
              <a:rPr lang="en-US" sz="1100" b="0" i="1" kern="1200" dirty="0" smtClean="0">
                <a:solidFill>
                  <a:schemeClr val="tx1"/>
                </a:solidFill>
                <a:effectLst/>
                <a:latin typeface="+mn-lt"/>
                <a:ea typeface="+mn-ea"/>
                <a:cs typeface="+mn-cs"/>
              </a:rPr>
              <a:t>Verb</a:t>
            </a:r>
          </a:p>
          <a:p>
            <a:pPr marL="228600" indent="-228600">
              <a:buAutoNum type="arabicPeriod"/>
            </a:pPr>
            <a:endParaRPr lang="en-US" sz="1100" b="0" i="0" kern="1200" dirty="0" smtClean="0">
              <a:solidFill>
                <a:schemeClr val="tx1"/>
              </a:solidFill>
              <a:effectLst/>
              <a:latin typeface="+mn-lt"/>
              <a:ea typeface="+mn-ea"/>
              <a:cs typeface="+mn-cs"/>
            </a:endParaRPr>
          </a:p>
          <a:p>
            <a:r>
              <a:rPr lang="en-US" sz="1100" b="1" i="0" kern="1200" dirty="0" smtClean="0">
                <a:solidFill>
                  <a:schemeClr val="tx1"/>
                </a:solidFill>
                <a:effectLst/>
                <a:latin typeface="+mn-lt"/>
                <a:ea typeface="+mn-ea"/>
                <a:cs typeface="+mn-cs"/>
              </a:rPr>
              <a:t>1</a:t>
            </a:r>
            <a:r>
              <a:rPr lang="en-US" sz="1100" b="0" i="0" kern="1200" dirty="0" smtClean="0">
                <a:solidFill>
                  <a:schemeClr val="tx1"/>
                </a:solidFill>
                <a:effectLst/>
                <a:latin typeface="+mn-lt"/>
                <a:ea typeface="+mn-ea"/>
                <a:cs typeface="+mn-cs"/>
              </a:rPr>
              <a:t>.</a:t>
            </a:r>
            <a:r>
              <a:rPr lang="en-US" sz="1100" b="0" i="0" kern="1200" baseline="0" dirty="0" smtClean="0">
                <a:solidFill>
                  <a:schemeClr val="tx1"/>
                </a:solidFill>
                <a:effectLst/>
                <a:latin typeface="+mn-lt"/>
                <a:ea typeface="+mn-ea"/>
                <a:cs typeface="+mn-cs"/>
              </a:rPr>
              <a:t>  </a:t>
            </a:r>
            <a:r>
              <a:rPr lang="en-US" sz="1100" b="0" i="0" kern="1200" dirty="0" smtClean="0">
                <a:solidFill>
                  <a:schemeClr val="tx1"/>
                </a:solidFill>
                <a:effectLst/>
                <a:latin typeface="+mn-lt"/>
                <a:ea typeface="+mn-ea"/>
                <a:cs typeface="+mn-cs"/>
              </a:rPr>
              <a:t>emit a sharp, clear, ringing sound.</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sound made in the final syllable of the word </a:t>
            </a:r>
            <a:r>
              <a:rPr lang="en-US" dirty="0" err="1" smtClean="0"/>
              <a:t>Listen</a:t>
            </a:r>
            <a:r>
              <a:rPr lang="en-US" b="1" u="sng" dirty="0" err="1" smtClean="0">
                <a:solidFill>
                  <a:srgbClr val="FF0000"/>
                </a:solidFill>
              </a:rPr>
              <a:t>ING</a:t>
            </a:r>
            <a:r>
              <a:rPr lang="en-US" dirty="0" smtClean="0"/>
              <a:t>  </a:t>
            </a:r>
            <a:r>
              <a:rPr lang="en-US" dirty="0" err="1" smtClean="0"/>
              <a:t>Listen</a:t>
            </a:r>
            <a:r>
              <a:rPr lang="en-US" b="1" u="sng" dirty="0" err="1" smtClean="0">
                <a:solidFill>
                  <a:srgbClr val="FF0000"/>
                </a:solidFill>
              </a:rPr>
              <a:t>ING</a:t>
            </a:r>
            <a:r>
              <a:rPr lang="en-US" b="1" u="sng" dirty="0" smtClean="0">
                <a:solidFill>
                  <a:srgbClr val="FF0000"/>
                </a:solidFill>
              </a:rPr>
              <a:t> </a:t>
            </a:r>
            <a:r>
              <a:rPr lang="en-US" baseline="0" dirty="0" smtClean="0"/>
              <a:t>  </a:t>
            </a:r>
            <a:r>
              <a:rPr lang="en-US" dirty="0" err="1" smtClean="0"/>
              <a:t>Listen</a:t>
            </a:r>
            <a:r>
              <a:rPr lang="en-US" b="1" u="sng" dirty="0" err="1" smtClean="0">
                <a:solidFill>
                  <a:srgbClr val="FF0000"/>
                </a:solidFill>
              </a:rPr>
              <a:t>ING</a:t>
            </a:r>
            <a:r>
              <a:rPr lang="en-US" b="1" dirty="0" smtClean="0"/>
              <a:t>  as in T</a:t>
            </a:r>
            <a:r>
              <a:rPr lang="en-US" b="1" u="sng" dirty="0" smtClean="0">
                <a:solidFill>
                  <a:srgbClr val="FF0000"/>
                </a:solidFill>
              </a:rPr>
              <a:t>ING</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331" name="Shape 331"/>
          <p:cNvSpPr txBox="1">
            <a:spLocks noGrp="1"/>
          </p:cNvSpPr>
          <p:nvPr>
            <p:ph type="sldNum" idx="12"/>
          </p:nvPr>
        </p:nvSpPr>
        <p:spPr>
          <a:xfrm>
            <a:off x="3970937" y="8772668"/>
            <a:ext cx="3037839" cy="461804"/>
          </a:xfrm>
          <a:prstGeom prst="rect">
            <a:avLst/>
          </a:prstGeom>
          <a:noFill/>
          <a:ln>
            <a:noFill/>
          </a:ln>
        </p:spPr>
        <p:txBody>
          <a:bodyPr lIns="92815" tIns="46395" rIns="92815" bIns="46395" anchor="b" anchorCtr="0">
            <a:noAutofit/>
          </a:bodyPr>
          <a:lstStyle/>
          <a:p>
            <a:pPr algn="r"/>
            <a:r>
              <a:rPr lang="en-US"/>
              <a:t> </a:t>
            </a:r>
          </a:p>
        </p:txBody>
      </p:sp>
    </p:spTree>
    <p:extLst>
      <p:ext uri="{BB962C8B-B14F-4D97-AF65-F5344CB8AC3E}">
        <p14:creationId xmlns:p14="http://schemas.microsoft.com/office/powerpoint/2010/main" val="1645315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74914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0" name="Shape 28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Tree>
    <p:extLst>
      <p:ext uri="{BB962C8B-B14F-4D97-AF65-F5344CB8AC3E}">
        <p14:creationId xmlns:p14="http://schemas.microsoft.com/office/powerpoint/2010/main" val="926842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5" name="Shape 4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dirty="0" smtClean="0"/>
              <a:t>Employers lament the lack of communication readiness of (new)</a:t>
            </a:r>
            <a:r>
              <a:rPr lang="en-US" baseline="0" dirty="0" smtClean="0"/>
              <a:t> hires.  Yet, the true lack of communication readiness based on the chart is with listening. </a:t>
            </a:r>
            <a:endParaRPr dirty="0"/>
          </a:p>
        </p:txBody>
      </p:sp>
    </p:spTree>
    <p:extLst>
      <p:ext uri="{BB962C8B-B14F-4D97-AF65-F5344CB8AC3E}">
        <p14:creationId xmlns:p14="http://schemas.microsoft.com/office/powerpoint/2010/main" val="25477042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A2A4143-1CEE-4AE4-AD9B-5AADEAE137B7}" type="datetimeFigureOut">
              <a:rPr lang="en-US" smtClean="0"/>
              <a:t>9/8/2018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5D0F0F3-6D14-4A29-A603-CBE4880F153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A2A4143-1CEE-4AE4-AD9B-5AADEAE137B7}" type="datetimeFigureOut">
              <a:rPr lang="en-US" smtClean="0"/>
              <a:t>9/8/2018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D0F0F3-6D14-4A29-A603-CBE4880F153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A2A4143-1CEE-4AE4-AD9B-5AADEAE137B7}" type="datetimeFigureOut">
              <a:rPr lang="en-US" smtClean="0"/>
              <a:t>9/8/2018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D0F0F3-6D14-4A29-A603-CBE4880F153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A2A4143-1CEE-4AE4-AD9B-5AADEAE137B7}" type="datetimeFigureOut">
              <a:rPr lang="en-US" smtClean="0"/>
              <a:t>9/8/2018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D0F0F3-6D14-4A29-A603-CBE4880F153C}"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A2A4143-1CEE-4AE4-AD9B-5AADEAE137B7}" type="datetimeFigureOut">
              <a:rPr lang="en-US" smtClean="0"/>
              <a:t>9/8/2018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D0F0F3-6D14-4A29-A603-CBE4880F153C}"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A2A4143-1CEE-4AE4-AD9B-5AADEAE137B7}" type="datetimeFigureOut">
              <a:rPr lang="en-US" smtClean="0"/>
              <a:t>9/8/2018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5D0F0F3-6D14-4A29-A603-CBE4880F153C}"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A2A4143-1CEE-4AE4-AD9B-5AADEAE137B7}" type="datetimeFigureOut">
              <a:rPr lang="en-US" smtClean="0"/>
              <a:t>9/8/2018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5D0F0F3-6D14-4A29-A603-CBE4880F153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A2A4143-1CEE-4AE4-AD9B-5AADEAE137B7}" type="datetimeFigureOut">
              <a:rPr lang="en-US" smtClean="0"/>
              <a:t>9/8/2018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5D0F0F3-6D14-4A29-A603-CBE4880F153C}"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A2A4143-1CEE-4AE4-AD9B-5AADEAE137B7}" type="datetimeFigureOut">
              <a:rPr lang="en-US" smtClean="0"/>
              <a:t>9/8/2018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5D0F0F3-6D14-4A29-A603-CBE4880F153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A2A4143-1CEE-4AE4-AD9B-5AADEAE137B7}" type="datetimeFigureOut">
              <a:rPr lang="en-US" smtClean="0"/>
              <a:t>9/8/2018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5D0F0F3-6D14-4A29-A603-CBE4880F153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A2A4143-1CEE-4AE4-AD9B-5AADEAE137B7}" type="datetimeFigureOut">
              <a:rPr lang="en-US" smtClean="0"/>
              <a:t>9/8/2018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5D0F0F3-6D14-4A29-A603-CBE4880F153C}"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A2A4143-1CEE-4AE4-AD9B-5AADEAE137B7}" type="datetimeFigureOut">
              <a:rPr lang="en-US" smtClean="0"/>
              <a:t>9/8/2018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5D0F0F3-6D14-4A29-A603-CBE4880F153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GkYmMR_IxTY&amp;t=1309s"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46.jpeg"/></Relationships>
</file>

<file path=ppt/slides/_rels/slide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609600"/>
            <a:ext cx="7772400" cy="1470025"/>
          </a:xfrm>
        </p:spPr>
        <p:txBody>
          <a:bodyPr>
            <a:normAutofit fontScale="90000"/>
          </a:bodyPr>
          <a:lstStyle/>
          <a:p>
            <a:pPr algn="ctr"/>
            <a:r>
              <a:rPr lang="en-US" dirty="0" smtClean="0"/>
              <a:t>MBUG 2018</a:t>
            </a:r>
            <a:br>
              <a:rPr lang="en-US" dirty="0" smtClean="0"/>
            </a:br>
            <a:endParaRPr lang="en-US" dirty="0"/>
          </a:p>
        </p:txBody>
      </p:sp>
      <p:sp>
        <p:nvSpPr>
          <p:cNvPr id="5" name="Subtitle 4"/>
          <p:cNvSpPr>
            <a:spLocks noGrp="1"/>
          </p:cNvSpPr>
          <p:nvPr>
            <p:ph type="subTitle" idx="1"/>
          </p:nvPr>
        </p:nvSpPr>
        <p:spPr>
          <a:xfrm>
            <a:off x="0" y="1905000"/>
            <a:ext cx="9296400" cy="1600200"/>
          </a:xfrm>
        </p:spPr>
        <p:txBody>
          <a:bodyPr>
            <a:noAutofit/>
          </a:bodyPr>
          <a:lstStyle/>
          <a:p>
            <a:pPr algn="l"/>
            <a:r>
              <a:rPr lang="en-US" sz="2400" dirty="0" smtClean="0"/>
              <a:t>Session Title</a:t>
            </a:r>
            <a:r>
              <a:rPr lang="en-US" sz="2400" dirty="0" smtClean="0"/>
              <a:t>:  The Greatest Skill Never Taught – Part 2</a:t>
            </a:r>
            <a:endParaRPr lang="en-US" sz="2400" dirty="0" smtClean="0"/>
          </a:p>
          <a:p>
            <a:pPr algn="l"/>
            <a:r>
              <a:rPr lang="en-US" sz="2400" dirty="0" smtClean="0"/>
              <a:t>Presented By</a:t>
            </a:r>
            <a:r>
              <a:rPr lang="en-US" sz="2400" dirty="0" smtClean="0"/>
              <a:t>:   John G. </a:t>
            </a:r>
            <a:r>
              <a:rPr lang="en-US" sz="2400" dirty="0" err="1" smtClean="0"/>
              <a:t>Igwebuike</a:t>
            </a:r>
            <a:endParaRPr lang="en-US" sz="2400" dirty="0" smtClean="0"/>
          </a:p>
          <a:p>
            <a:pPr algn="l"/>
            <a:r>
              <a:rPr lang="en-US" sz="2400" dirty="0">
                <a:hlinkClick r:id="rId2"/>
              </a:rPr>
              <a:t>https://</a:t>
            </a:r>
            <a:r>
              <a:rPr lang="en-US" sz="2400" dirty="0" smtClean="0">
                <a:hlinkClick r:id="rId2"/>
              </a:rPr>
              <a:t>www.youtube.com/watch?v=GkYmMR_IxTY&amp;t=1309s</a:t>
            </a:r>
            <a:r>
              <a:rPr lang="en-US" sz="2400" dirty="0" smtClean="0"/>
              <a:t> </a:t>
            </a:r>
            <a:endParaRPr lang="en-US" sz="2400" dirty="0" smtClean="0"/>
          </a:p>
          <a:p>
            <a:pPr algn="l"/>
            <a:r>
              <a:rPr lang="en-US" sz="2400" dirty="0" smtClean="0"/>
              <a:t>Institution</a:t>
            </a:r>
            <a:r>
              <a:rPr lang="en-US" sz="2400" dirty="0" smtClean="0"/>
              <a:t>:	Alcorn State University</a:t>
            </a:r>
            <a:endParaRPr lang="en-US" sz="2400" dirty="0" smtClean="0"/>
          </a:p>
          <a:p>
            <a:pPr algn="l"/>
            <a:r>
              <a:rPr lang="en-US" sz="2400" dirty="0" smtClean="0"/>
              <a:t>September </a:t>
            </a:r>
            <a:r>
              <a:rPr lang="en-US" sz="2400" dirty="0" smtClean="0"/>
              <a:t>11, </a:t>
            </a:r>
            <a:r>
              <a:rPr lang="en-US" sz="2400" dirty="0" smtClean="0"/>
              <a:t>2018</a:t>
            </a:r>
            <a:endParaRPr lang="en-US" sz="2400" dirty="0"/>
          </a:p>
        </p:txBody>
      </p:sp>
      <p:pic>
        <p:nvPicPr>
          <p:cNvPr id="8" name="Picture 7"/>
          <p:cNvPicPr>
            <a:picLocks noChangeAspect="1"/>
          </p:cNvPicPr>
          <p:nvPr/>
        </p:nvPicPr>
        <p:blipFill>
          <a:blip r:embed="rId3"/>
          <a:stretch>
            <a:fillRect/>
          </a:stretch>
        </p:blipFill>
        <p:spPr>
          <a:xfrm>
            <a:off x="228600" y="5181600"/>
            <a:ext cx="1447800" cy="1613890"/>
          </a:xfrm>
          <a:prstGeom prst="rect">
            <a:avLst/>
          </a:prstGeom>
        </p:spPr>
      </p:pic>
      <p:pic>
        <p:nvPicPr>
          <p:cNvPr id="6" name="Shape 637"/>
          <p:cNvPicPr preferRelativeResize="0"/>
          <p:nvPr/>
        </p:nvPicPr>
        <p:blipFill rotWithShape="1">
          <a:blip r:embed="rId4">
            <a:alphaModFix/>
          </a:blip>
          <a:srcRect t="36236" r="42811"/>
          <a:stretch/>
        </p:blipFill>
        <p:spPr>
          <a:xfrm rot="5400000">
            <a:off x="4109604" y="690996"/>
            <a:ext cx="571500" cy="561109"/>
          </a:xfrm>
          <a:prstGeom prst="rect">
            <a:avLst/>
          </a:prstGeom>
          <a:noFill/>
          <a:ln>
            <a:noFill/>
          </a:ln>
        </p:spPr>
      </p:pic>
    </p:spTree>
    <p:extLst>
      <p:ext uri="{BB962C8B-B14F-4D97-AF65-F5344CB8AC3E}">
        <p14:creationId xmlns:p14="http://schemas.microsoft.com/office/powerpoint/2010/main" val="4216513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26572" y="0"/>
            <a:ext cx="9924747" cy="6858000"/>
            <a:chOff x="558800" y="888999"/>
            <a:chExt cx="8043333" cy="4453467"/>
          </a:xfrm>
        </p:grpSpPr>
        <p:pic>
          <p:nvPicPr>
            <p:cNvPr id="3" name="Picture 2"/>
            <p:cNvPicPr>
              <a:picLocks noChangeAspect="1"/>
            </p:cNvPicPr>
            <p:nvPr/>
          </p:nvPicPr>
          <p:blipFill rotWithShape="1">
            <a:blip r:embed="rId3"/>
            <a:srcRect l="3019" t="16782" r="35162" b="22338"/>
            <a:stretch/>
          </p:blipFill>
          <p:spPr>
            <a:xfrm>
              <a:off x="558800" y="888999"/>
              <a:ext cx="8043333" cy="4453467"/>
            </a:xfrm>
            <a:prstGeom prst="rect">
              <a:avLst/>
            </a:prstGeom>
          </p:spPr>
        </p:pic>
        <p:pic>
          <p:nvPicPr>
            <p:cNvPr id="4" name="Picture 3" descr="http://latcomm.com/wp/wp-content/uploads/2013/03/Chinese-character-for-listen.png"/>
            <p:cNvPicPr>
              <a:picLocks noChangeAspect="1" noChangeArrowheads="1"/>
            </p:cNvPicPr>
            <p:nvPr/>
          </p:nvPicPr>
          <p:blipFill rotWithShape="1">
            <a:blip r:embed="rId4">
              <a:extLst>
                <a:ext uri="{28A0092B-C50C-407E-A947-70E740481C1C}">
                  <a14:useLocalDpi xmlns:a14="http://schemas.microsoft.com/office/drawing/2010/main" val="0"/>
                </a:ext>
              </a:extLst>
            </a:blip>
            <a:srcRect r="5555"/>
            <a:stretch/>
          </p:blipFill>
          <p:spPr bwMode="auto">
            <a:xfrm>
              <a:off x="2658532" y="1769532"/>
              <a:ext cx="3589868" cy="26924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387368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p:nvPr/>
        </p:nvSpPr>
        <p:spPr>
          <a:xfrm>
            <a:off x="155575" y="-144462"/>
            <a:ext cx="304800" cy="304800"/>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283" name="Shape 283"/>
          <p:cNvSpPr txBox="1"/>
          <p:nvPr/>
        </p:nvSpPr>
        <p:spPr>
          <a:xfrm>
            <a:off x="155575" y="-144462"/>
            <a:ext cx="304800" cy="304800"/>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284" name="Shape 284"/>
          <p:cNvSpPr txBox="1"/>
          <p:nvPr/>
        </p:nvSpPr>
        <p:spPr>
          <a:xfrm>
            <a:off x="155575" y="-144462"/>
            <a:ext cx="304800" cy="304800"/>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285" name="Shape 285"/>
          <p:cNvSpPr txBox="1"/>
          <p:nvPr/>
        </p:nvSpPr>
        <p:spPr>
          <a:xfrm>
            <a:off x="3682775" y="2752900"/>
            <a:ext cx="2451900" cy="836400"/>
          </a:xfrm>
          <a:prstGeom prst="rect">
            <a:avLst/>
          </a:prstGeom>
          <a:noFill/>
          <a:ln>
            <a:noFill/>
          </a:ln>
        </p:spPr>
        <p:txBody>
          <a:bodyPr lIns="91425" tIns="91425" rIns="91425" bIns="91425" anchor="t" anchorCtr="0">
            <a:noAutofit/>
          </a:bodyPr>
          <a:lstStyle/>
          <a:p>
            <a:pPr lvl="0" algn="ctr" rtl="0">
              <a:spcBef>
                <a:spcPts val="0"/>
              </a:spcBef>
              <a:buNone/>
            </a:pPr>
            <a:r>
              <a:rPr lang="en-US" sz="6000">
                <a:solidFill>
                  <a:srgbClr val="FFFFFF"/>
                </a:solidFill>
              </a:rPr>
              <a:t>Drop the bags</a:t>
            </a:r>
          </a:p>
        </p:txBody>
      </p:sp>
      <p:pic>
        <p:nvPicPr>
          <p:cNvPr id="286" name="Shape 286"/>
          <p:cNvPicPr preferRelativeResize="0"/>
          <p:nvPr/>
        </p:nvPicPr>
        <p:blipFill>
          <a:blip r:embed="rId3">
            <a:alphaModFix/>
          </a:blip>
          <a:stretch>
            <a:fillRect/>
          </a:stretch>
        </p:blipFill>
        <p:spPr>
          <a:xfrm>
            <a:off x="2305775" y="1879575"/>
            <a:ext cx="4770325" cy="4368724"/>
          </a:xfrm>
          <a:prstGeom prst="rect">
            <a:avLst/>
          </a:prstGeom>
          <a:noFill/>
          <a:ln>
            <a:noFill/>
          </a:ln>
        </p:spPr>
      </p:pic>
      <p:sp>
        <p:nvSpPr>
          <p:cNvPr id="287" name="Shape 287"/>
          <p:cNvSpPr txBox="1"/>
          <p:nvPr/>
        </p:nvSpPr>
        <p:spPr>
          <a:xfrm>
            <a:off x="1447800" y="0"/>
            <a:ext cx="6234300" cy="1629300"/>
          </a:xfrm>
          <a:prstGeom prst="rect">
            <a:avLst/>
          </a:prstGeom>
          <a:solidFill>
            <a:srgbClr val="0000FF"/>
          </a:solidFill>
          <a:ln>
            <a:noFill/>
          </a:ln>
        </p:spPr>
        <p:txBody>
          <a:bodyPr lIns="91425" tIns="91425" rIns="91425" bIns="91425" anchor="ctr" anchorCtr="0">
            <a:noAutofit/>
          </a:bodyPr>
          <a:lstStyle/>
          <a:p>
            <a:pPr lvl="0" algn="ctr" rtl="0">
              <a:lnSpc>
                <a:spcPct val="85000"/>
              </a:lnSpc>
              <a:spcBef>
                <a:spcPts val="0"/>
              </a:spcBef>
              <a:buNone/>
            </a:pPr>
            <a:r>
              <a:rPr lang="en-US" sz="6000" b="1" dirty="0" smtClean="0">
                <a:solidFill>
                  <a:srgbClr val="FFFFFF"/>
                </a:solidFill>
                <a:latin typeface="Times New Roman"/>
                <a:ea typeface="Times New Roman"/>
                <a:cs typeface="Times New Roman"/>
                <a:sym typeface="Times New Roman"/>
              </a:rPr>
              <a:t>EXERCISE</a:t>
            </a:r>
            <a:endParaRPr lang="en-US" sz="6000" b="1" dirty="0">
              <a:solidFill>
                <a:srgbClr val="FFFFF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2275783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8" name="Shape 408"/>
          <p:cNvSpPr txBox="1">
            <a:spLocks noGrp="1"/>
          </p:cNvSpPr>
          <p:nvPr>
            <p:ph type="body" idx="1"/>
          </p:nvPr>
        </p:nvSpPr>
        <p:spPr>
          <a:xfrm>
            <a:off x="457200" y="1206500"/>
            <a:ext cx="8229600" cy="5084700"/>
          </a:xfrm>
          <a:prstGeom prst="rect">
            <a:avLst/>
          </a:prstGeom>
        </p:spPr>
        <p:txBody>
          <a:bodyPr lIns="91425" tIns="91425" rIns="91425" bIns="91425" anchor="t" anchorCtr="0">
            <a:noAutofit/>
          </a:bodyPr>
          <a:lstStyle/>
          <a:p>
            <a:pPr lvl="0" rtl="0">
              <a:spcBef>
                <a:spcPts val="0"/>
              </a:spcBef>
              <a:buNone/>
            </a:pPr>
            <a:endParaRPr dirty="0"/>
          </a:p>
        </p:txBody>
      </p:sp>
      <p:pic>
        <p:nvPicPr>
          <p:cNvPr id="409" name="Shape 409"/>
          <p:cNvPicPr preferRelativeResize="0"/>
          <p:nvPr/>
        </p:nvPicPr>
        <p:blipFill>
          <a:blip r:embed="rId3">
            <a:alphaModFix/>
          </a:blip>
          <a:stretch>
            <a:fillRect/>
          </a:stretch>
        </p:blipFill>
        <p:spPr>
          <a:xfrm>
            <a:off x="457200" y="326571"/>
            <a:ext cx="8686800" cy="5298028"/>
          </a:xfrm>
          <a:prstGeom prst="rect">
            <a:avLst/>
          </a:prstGeom>
          <a:noFill/>
          <a:ln>
            <a:noFill/>
          </a:ln>
        </p:spPr>
      </p:pic>
      <p:cxnSp>
        <p:nvCxnSpPr>
          <p:cNvPr id="410" name="Shape 410"/>
          <p:cNvCxnSpPr>
            <a:stCxn id="411" idx="0"/>
          </p:cNvCxnSpPr>
          <p:nvPr/>
        </p:nvCxnSpPr>
        <p:spPr>
          <a:xfrm flipH="1" flipV="1">
            <a:off x="5535387" y="5159829"/>
            <a:ext cx="1881538" cy="614121"/>
          </a:xfrm>
          <a:prstGeom prst="straightConnector1">
            <a:avLst/>
          </a:prstGeom>
          <a:noFill/>
          <a:ln w="9525" cap="flat" cmpd="sng">
            <a:solidFill>
              <a:schemeClr val="dk2"/>
            </a:solidFill>
            <a:prstDash val="solid"/>
            <a:round/>
            <a:headEnd type="none" w="lg" len="lg"/>
            <a:tailEnd type="triangle" w="lg" len="lg"/>
          </a:ln>
        </p:spPr>
      </p:cxnSp>
      <p:sp>
        <p:nvSpPr>
          <p:cNvPr id="411" name="Shape 411"/>
          <p:cNvSpPr txBox="1"/>
          <p:nvPr/>
        </p:nvSpPr>
        <p:spPr>
          <a:xfrm>
            <a:off x="6147175" y="5773950"/>
            <a:ext cx="2539500" cy="836400"/>
          </a:xfrm>
          <a:prstGeom prst="rect">
            <a:avLst/>
          </a:prstGeom>
          <a:noFill/>
          <a:ln>
            <a:noFill/>
          </a:ln>
        </p:spPr>
        <p:txBody>
          <a:bodyPr lIns="91425" tIns="91425" rIns="91425" bIns="91425" anchor="t" anchorCtr="0">
            <a:noAutofit/>
          </a:bodyPr>
          <a:lstStyle/>
          <a:p>
            <a:pPr lvl="0">
              <a:spcBef>
                <a:spcPts val="0"/>
              </a:spcBef>
              <a:buNone/>
            </a:pPr>
            <a:r>
              <a:rPr lang="en-US"/>
              <a:t>The true lack of </a:t>
            </a:r>
            <a:r>
              <a:rPr lang="en-US" b="1" u="sng">
                <a:solidFill>
                  <a:srgbClr val="FF0000"/>
                </a:solidFill>
              </a:rPr>
              <a:t>communication </a:t>
            </a:r>
            <a:r>
              <a:rPr lang="en-US"/>
              <a:t>skill training.</a:t>
            </a:r>
          </a:p>
        </p:txBody>
      </p:sp>
    </p:spTree>
    <p:extLst>
      <p:ext uri="{BB962C8B-B14F-4D97-AF65-F5344CB8AC3E}">
        <p14:creationId xmlns:p14="http://schemas.microsoft.com/office/powerpoint/2010/main" val="904823292"/>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l="76050" t="38587"/>
          <a:stretch/>
        </p:blipFill>
        <p:spPr>
          <a:xfrm>
            <a:off x="4373649" y="5233056"/>
            <a:ext cx="475934" cy="435422"/>
          </a:xfrm>
          <a:prstGeom prst="rect">
            <a:avLst/>
          </a:prstGeom>
        </p:spPr>
      </p:pic>
      <p:pic>
        <p:nvPicPr>
          <p:cNvPr id="15" name="Picture 14"/>
          <p:cNvPicPr>
            <a:picLocks noChangeAspect="1"/>
          </p:cNvPicPr>
          <p:nvPr/>
        </p:nvPicPr>
        <p:blipFill rotWithShape="1">
          <a:blip r:embed="rId3"/>
          <a:srcRect t="38587" r="75823"/>
          <a:stretch/>
        </p:blipFill>
        <p:spPr>
          <a:xfrm>
            <a:off x="81653" y="2808515"/>
            <a:ext cx="3131466" cy="27021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p:cNvPicPr>
            <a:picLocks noChangeAspect="1"/>
          </p:cNvPicPr>
          <p:nvPr/>
        </p:nvPicPr>
        <p:blipFill rotWithShape="1">
          <a:blip r:embed="rId3"/>
          <a:srcRect l="25579" t="38587" r="49887"/>
          <a:stretch/>
        </p:blipFill>
        <p:spPr>
          <a:xfrm>
            <a:off x="3683028" y="1871617"/>
            <a:ext cx="1958815" cy="1579543"/>
          </a:xfrm>
          <a:prstGeom prst="rect">
            <a:avLst/>
          </a:prstGeom>
        </p:spPr>
      </p:pic>
      <p:pic>
        <p:nvPicPr>
          <p:cNvPr id="19" name="Picture 18"/>
          <p:cNvPicPr>
            <a:picLocks noChangeAspect="1"/>
          </p:cNvPicPr>
          <p:nvPr/>
        </p:nvPicPr>
        <p:blipFill rotWithShape="1">
          <a:blip r:embed="rId3"/>
          <a:srcRect l="52217" t="38587" r="26053"/>
          <a:stretch/>
        </p:blipFill>
        <p:spPr>
          <a:xfrm>
            <a:off x="4085863" y="3767537"/>
            <a:ext cx="946905" cy="769441"/>
          </a:xfrm>
          <a:prstGeom prst="rect">
            <a:avLst/>
          </a:prstGeom>
        </p:spPr>
      </p:pic>
      <p:cxnSp>
        <p:nvCxnSpPr>
          <p:cNvPr id="3" name="Straight Connector 2"/>
          <p:cNvCxnSpPr>
            <a:stCxn id="19" idx="1"/>
            <a:endCxn id="15" idx="3"/>
          </p:cNvCxnSpPr>
          <p:nvPr/>
        </p:nvCxnSpPr>
        <p:spPr>
          <a:xfrm flipH="1">
            <a:off x="3213119" y="4152258"/>
            <a:ext cx="872744" cy="7324"/>
          </a:xfrm>
          <a:prstGeom prst="line">
            <a:avLst/>
          </a:prstGeom>
          <a:ln w="38100">
            <a:headEnd type="arrow"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4" name="Straight Connector 13"/>
          <p:cNvCxnSpPr>
            <a:endCxn id="15" idx="3"/>
          </p:cNvCxnSpPr>
          <p:nvPr/>
        </p:nvCxnSpPr>
        <p:spPr>
          <a:xfrm flipH="1">
            <a:off x="3213119" y="3216730"/>
            <a:ext cx="601288" cy="942852"/>
          </a:xfrm>
          <a:prstGeom prst="line">
            <a:avLst/>
          </a:prstGeom>
          <a:ln w="38100">
            <a:headEnd type="arrow"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a:stCxn id="9" idx="1"/>
            <a:endCxn id="15" idx="3"/>
          </p:cNvCxnSpPr>
          <p:nvPr/>
        </p:nvCxnSpPr>
        <p:spPr>
          <a:xfrm flipH="1" flipV="1">
            <a:off x="3213119" y="4159582"/>
            <a:ext cx="1160530" cy="1291185"/>
          </a:xfrm>
          <a:prstGeom prst="line">
            <a:avLst/>
          </a:prstGeom>
          <a:ln w="38100">
            <a:headEnd type="arrow" w="med" len="med"/>
            <a:tailEnd type="none" w="med" len="med"/>
          </a:ln>
        </p:spPr>
        <p:style>
          <a:lnRef idx="1">
            <a:schemeClr val="accent2"/>
          </a:lnRef>
          <a:fillRef idx="0">
            <a:schemeClr val="accent2"/>
          </a:fillRef>
          <a:effectRef idx="0">
            <a:schemeClr val="accent2"/>
          </a:effectRef>
          <a:fontRef idx="minor">
            <a:schemeClr val="tx1"/>
          </a:fontRef>
        </p:style>
      </p:cxnSp>
      <p:sp>
        <p:nvSpPr>
          <p:cNvPr id="2" name="TextBox 1"/>
          <p:cNvSpPr txBox="1"/>
          <p:nvPr/>
        </p:nvSpPr>
        <p:spPr>
          <a:xfrm>
            <a:off x="7380521" y="2171701"/>
            <a:ext cx="1143000" cy="769441"/>
          </a:xfrm>
          <a:prstGeom prst="rect">
            <a:avLst/>
          </a:prstGeom>
          <a:noFill/>
        </p:spPr>
        <p:txBody>
          <a:bodyPr wrap="square" rtlCol="0">
            <a:spAutoFit/>
          </a:bodyPr>
          <a:lstStyle/>
          <a:p>
            <a:pPr algn="ctr"/>
            <a:r>
              <a:rPr lang="en-US" sz="4400" b="1" dirty="0" smtClean="0">
                <a:solidFill>
                  <a:schemeClr val="bg1"/>
                </a:solidFill>
              </a:rPr>
              <a:t>1-3  </a:t>
            </a:r>
            <a:endParaRPr lang="en-US" sz="4400" b="1" dirty="0">
              <a:solidFill>
                <a:schemeClr val="bg1"/>
              </a:solidFill>
            </a:endParaRPr>
          </a:p>
        </p:txBody>
      </p:sp>
      <p:sp>
        <p:nvSpPr>
          <p:cNvPr id="11" name="TextBox 10"/>
          <p:cNvSpPr txBox="1"/>
          <p:nvPr/>
        </p:nvSpPr>
        <p:spPr>
          <a:xfrm>
            <a:off x="7380521" y="3701669"/>
            <a:ext cx="1143000" cy="769441"/>
          </a:xfrm>
          <a:prstGeom prst="rect">
            <a:avLst/>
          </a:prstGeom>
          <a:noFill/>
        </p:spPr>
        <p:txBody>
          <a:bodyPr wrap="square" rtlCol="0">
            <a:spAutoFit/>
          </a:bodyPr>
          <a:lstStyle/>
          <a:p>
            <a:pPr algn="ctr"/>
            <a:r>
              <a:rPr lang="en-US" sz="4400" b="1" dirty="0" smtClean="0">
                <a:solidFill>
                  <a:schemeClr val="bg1"/>
                </a:solidFill>
              </a:rPr>
              <a:t>6-8</a:t>
            </a:r>
            <a:endParaRPr lang="en-US" sz="4400" b="1" dirty="0">
              <a:solidFill>
                <a:schemeClr val="bg1"/>
              </a:solidFill>
            </a:endParaRPr>
          </a:p>
        </p:txBody>
      </p:sp>
      <p:sp>
        <p:nvSpPr>
          <p:cNvPr id="12" name="TextBox 11"/>
          <p:cNvSpPr txBox="1"/>
          <p:nvPr/>
        </p:nvSpPr>
        <p:spPr>
          <a:xfrm>
            <a:off x="7380521" y="5231637"/>
            <a:ext cx="1143000" cy="769441"/>
          </a:xfrm>
          <a:prstGeom prst="rect">
            <a:avLst/>
          </a:prstGeom>
          <a:noFill/>
        </p:spPr>
        <p:txBody>
          <a:bodyPr wrap="square" rtlCol="0">
            <a:spAutoFit/>
          </a:bodyPr>
          <a:lstStyle/>
          <a:p>
            <a:pPr algn="ctr"/>
            <a:r>
              <a:rPr lang="en-US" sz="4400" b="1" dirty="0" smtClean="0">
                <a:solidFill>
                  <a:schemeClr val="bg1"/>
                </a:solidFill>
              </a:rPr>
              <a:t>12 </a:t>
            </a:r>
            <a:endParaRPr lang="en-US" sz="4400" b="1" dirty="0">
              <a:solidFill>
                <a:schemeClr val="bg1"/>
              </a:solidFill>
            </a:endParaRPr>
          </a:p>
        </p:txBody>
      </p:sp>
      <p:sp>
        <p:nvSpPr>
          <p:cNvPr id="18" name="TextBox 17"/>
          <p:cNvSpPr txBox="1"/>
          <p:nvPr/>
        </p:nvSpPr>
        <p:spPr>
          <a:xfrm>
            <a:off x="5158629" y="2171701"/>
            <a:ext cx="1398816" cy="769441"/>
          </a:xfrm>
          <a:prstGeom prst="rect">
            <a:avLst/>
          </a:prstGeom>
          <a:noFill/>
        </p:spPr>
        <p:txBody>
          <a:bodyPr wrap="square" rtlCol="0">
            <a:spAutoFit/>
          </a:bodyPr>
          <a:lstStyle/>
          <a:p>
            <a:pPr algn="ctr"/>
            <a:r>
              <a:rPr lang="en-US" sz="4400" b="1" dirty="0" smtClean="0">
                <a:solidFill>
                  <a:srgbClr val="C00000"/>
                </a:solidFill>
              </a:rPr>
              <a:t>30%</a:t>
            </a:r>
            <a:endParaRPr lang="en-US" sz="4400" b="1" dirty="0">
              <a:solidFill>
                <a:srgbClr val="C00000"/>
              </a:solidFill>
            </a:endParaRPr>
          </a:p>
        </p:txBody>
      </p:sp>
      <p:sp>
        <p:nvSpPr>
          <p:cNvPr id="21" name="TextBox 20"/>
          <p:cNvSpPr txBox="1"/>
          <p:nvPr/>
        </p:nvSpPr>
        <p:spPr>
          <a:xfrm>
            <a:off x="5158629" y="3832301"/>
            <a:ext cx="1143000" cy="584775"/>
          </a:xfrm>
          <a:prstGeom prst="rect">
            <a:avLst/>
          </a:prstGeom>
          <a:noFill/>
        </p:spPr>
        <p:txBody>
          <a:bodyPr wrap="square" rtlCol="0">
            <a:spAutoFit/>
          </a:bodyPr>
          <a:lstStyle/>
          <a:p>
            <a:pPr algn="ctr"/>
            <a:r>
              <a:rPr lang="en-US" sz="3200" b="1" dirty="0" smtClean="0">
                <a:solidFill>
                  <a:srgbClr val="C00000"/>
                </a:solidFill>
              </a:rPr>
              <a:t>16%</a:t>
            </a:r>
            <a:endParaRPr lang="en-US" sz="3200" b="1" dirty="0">
              <a:solidFill>
                <a:srgbClr val="C00000"/>
              </a:solidFill>
            </a:endParaRPr>
          </a:p>
        </p:txBody>
      </p:sp>
      <p:sp>
        <p:nvSpPr>
          <p:cNvPr id="22" name="TextBox 21"/>
          <p:cNvSpPr txBox="1"/>
          <p:nvPr/>
        </p:nvSpPr>
        <p:spPr>
          <a:xfrm>
            <a:off x="5158629" y="5231637"/>
            <a:ext cx="1143000" cy="400110"/>
          </a:xfrm>
          <a:prstGeom prst="rect">
            <a:avLst/>
          </a:prstGeom>
          <a:noFill/>
        </p:spPr>
        <p:txBody>
          <a:bodyPr wrap="square" rtlCol="0">
            <a:spAutoFit/>
          </a:bodyPr>
          <a:lstStyle/>
          <a:p>
            <a:pPr algn="ctr"/>
            <a:r>
              <a:rPr lang="en-US" sz="2000" b="1" dirty="0" smtClean="0">
                <a:solidFill>
                  <a:srgbClr val="C00000"/>
                </a:solidFill>
              </a:rPr>
              <a:t>9%</a:t>
            </a:r>
            <a:endParaRPr lang="en-US" sz="2000" b="1" dirty="0">
              <a:solidFill>
                <a:srgbClr val="C00000"/>
              </a:solidFill>
            </a:endParaRPr>
          </a:p>
        </p:txBody>
      </p:sp>
      <p:sp>
        <p:nvSpPr>
          <p:cNvPr id="23" name="TextBox 22"/>
          <p:cNvSpPr txBox="1"/>
          <p:nvPr/>
        </p:nvSpPr>
        <p:spPr>
          <a:xfrm>
            <a:off x="730566" y="1379590"/>
            <a:ext cx="2253749" cy="1200329"/>
          </a:xfrm>
          <a:prstGeom prst="rect">
            <a:avLst/>
          </a:prstGeom>
          <a:noFill/>
        </p:spPr>
        <p:txBody>
          <a:bodyPr wrap="square" rtlCol="0">
            <a:spAutoFit/>
          </a:bodyPr>
          <a:lstStyle/>
          <a:p>
            <a:pPr algn="ctr"/>
            <a:r>
              <a:rPr lang="en-US" sz="7200" b="1" dirty="0" smtClean="0">
                <a:solidFill>
                  <a:srgbClr val="C00000"/>
                </a:solidFill>
              </a:rPr>
              <a:t>45%</a:t>
            </a:r>
            <a:endParaRPr lang="en-US" sz="7200" b="1" dirty="0">
              <a:solidFill>
                <a:srgbClr val="C00000"/>
              </a:solidFill>
            </a:endParaRPr>
          </a:p>
        </p:txBody>
      </p:sp>
      <p:sp>
        <p:nvSpPr>
          <p:cNvPr id="33" name="Title 1"/>
          <p:cNvSpPr txBox="1">
            <a:spLocks/>
          </p:cNvSpPr>
          <p:nvPr/>
        </p:nvSpPr>
        <p:spPr>
          <a:xfrm>
            <a:off x="4131129" y="65026"/>
            <a:ext cx="3249392" cy="1430870"/>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None/>
              <a:defRPr sz="3200" b="0" i="0" u="none" strike="noStrike" cap="none">
                <a:solidFill>
                  <a:schemeClr val="dk2"/>
                </a:solidFill>
                <a:latin typeface="Arial"/>
                <a:ea typeface="Arial"/>
                <a:cs typeface="Arial"/>
                <a:sym typeface="Arial"/>
              </a:defRPr>
            </a:lvl1pPr>
            <a:lvl2pPr lvl="1" algn="l" rtl="0">
              <a:spcBef>
                <a:spcPts val="0"/>
              </a:spcBef>
              <a:spcAft>
                <a:spcPts val="0"/>
              </a:spcAft>
              <a:defRPr sz="3200">
                <a:solidFill>
                  <a:schemeClr val="dk2"/>
                </a:solidFill>
                <a:latin typeface="Arial"/>
                <a:ea typeface="Arial"/>
                <a:cs typeface="Arial"/>
                <a:sym typeface="Arial"/>
              </a:defRPr>
            </a:lvl2pPr>
            <a:lvl3pPr lvl="2" algn="l" rtl="0">
              <a:spcBef>
                <a:spcPts val="0"/>
              </a:spcBef>
              <a:spcAft>
                <a:spcPts val="0"/>
              </a:spcAft>
              <a:defRPr sz="3200">
                <a:solidFill>
                  <a:schemeClr val="dk2"/>
                </a:solidFill>
                <a:latin typeface="Arial"/>
                <a:ea typeface="Arial"/>
                <a:cs typeface="Arial"/>
                <a:sym typeface="Arial"/>
              </a:defRPr>
            </a:lvl3pPr>
            <a:lvl4pPr lvl="3" algn="l" rtl="0">
              <a:spcBef>
                <a:spcPts val="0"/>
              </a:spcBef>
              <a:spcAft>
                <a:spcPts val="0"/>
              </a:spcAft>
              <a:defRPr sz="3200">
                <a:solidFill>
                  <a:schemeClr val="dk2"/>
                </a:solidFill>
                <a:latin typeface="Arial"/>
                <a:ea typeface="Arial"/>
                <a:cs typeface="Arial"/>
                <a:sym typeface="Arial"/>
              </a:defRPr>
            </a:lvl4pPr>
            <a:lvl5pPr lvl="4" algn="l" rtl="0">
              <a:spcBef>
                <a:spcPts val="0"/>
              </a:spcBef>
              <a:spcAft>
                <a:spcPts val="0"/>
              </a:spcAft>
              <a:defRPr sz="3200">
                <a:solidFill>
                  <a:schemeClr val="dk2"/>
                </a:solidFill>
                <a:latin typeface="Arial"/>
                <a:ea typeface="Arial"/>
                <a:cs typeface="Arial"/>
                <a:sym typeface="Arial"/>
              </a:defRPr>
            </a:lvl5pPr>
            <a:lvl6pPr marL="457200" lvl="5" algn="l" rtl="0">
              <a:spcBef>
                <a:spcPts val="0"/>
              </a:spcBef>
              <a:spcAft>
                <a:spcPts val="0"/>
              </a:spcAft>
              <a:defRPr sz="3200">
                <a:solidFill>
                  <a:schemeClr val="dk2"/>
                </a:solidFill>
                <a:latin typeface="Arial"/>
                <a:ea typeface="Arial"/>
                <a:cs typeface="Arial"/>
                <a:sym typeface="Arial"/>
              </a:defRPr>
            </a:lvl6pPr>
            <a:lvl7pPr marL="914400" lvl="6" algn="l" rtl="0">
              <a:spcBef>
                <a:spcPts val="0"/>
              </a:spcBef>
              <a:spcAft>
                <a:spcPts val="0"/>
              </a:spcAft>
              <a:defRPr sz="3200">
                <a:solidFill>
                  <a:schemeClr val="dk2"/>
                </a:solidFill>
                <a:latin typeface="Arial"/>
                <a:ea typeface="Arial"/>
                <a:cs typeface="Arial"/>
                <a:sym typeface="Arial"/>
              </a:defRPr>
            </a:lvl7pPr>
            <a:lvl8pPr marL="1371600" lvl="7" algn="l" rtl="0">
              <a:spcBef>
                <a:spcPts val="0"/>
              </a:spcBef>
              <a:spcAft>
                <a:spcPts val="0"/>
              </a:spcAft>
              <a:defRPr sz="3200">
                <a:solidFill>
                  <a:schemeClr val="dk2"/>
                </a:solidFill>
                <a:latin typeface="Arial"/>
                <a:ea typeface="Arial"/>
                <a:cs typeface="Arial"/>
                <a:sym typeface="Arial"/>
              </a:defRPr>
            </a:lvl8pPr>
            <a:lvl9pPr marL="1828800" lvl="8" algn="l" rtl="0">
              <a:spcBef>
                <a:spcPts val="0"/>
              </a:spcBef>
              <a:spcAft>
                <a:spcPts val="0"/>
              </a:spcAft>
              <a:defRPr sz="3200">
                <a:solidFill>
                  <a:schemeClr val="dk2"/>
                </a:solidFill>
                <a:latin typeface="Arial"/>
                <a:ea typeface="Arial"/>
                <a:cs typeface="Arial"/>
                <a:sym typeface="Arial"/>
              </a:defRPr>
            </a:lvl9pPr>
          </a:lstStyle>
          <a:p>
            <a:pPr algn="ctr"/>
            <a:r>
              <a:rPr lang="en-US" sz="2400" b="1" dirty="0" smtClean="0">
                <a:solidFill>
                  <a:srgbClr val="C00000"/>
                </a:solidFill>
              </a:rPr>
              <a:t>%</a:t>
            </a:r>
          </a:p>
          <a:p>
            <a:pPr algn="ctr"/>
            <a:r>
              <a:rPr lang="en-US" sz="2400" b="1" dirty="0" smtClean="0">
                <a:solidFill>
                  <a:srgbClr val="C00000"/>
                </a:solidFill>
              </a:rPr>
              <a:t>Time Used </a:t>
            </a:r>
          </a:p>
          <a:p>
            <a:pPr algn="ctr"/>
            <a:r>
              <a:rPr lang="en-US" sz="2400" b="1" dirty="0">
                <a:solidFill>
                  <a:srgbClr val="C00000"/>
                </a:solidFill>
              </a:rPr>
              <a:t>@</a:t>
            </a:r>
            <a:r>
              <a:rPr lang="en-US" sz="2400" b="1" dirty="0" smtClean="0">
                <a:solidFill>
                  <a:srgbClr val="C00000"/>
                </a:solidFill>
              </a:rPr>
              <a:t>Work</a:t>
            </a:r>
            <a:endParaRPr lang="en-US" sz="1800" b="1" dirty="0">
              <a:solidFill>
                <a:srgbClr val="C00000"/>
              </a:solidFill>
            </a:endParaRPr>
          </a:p>
        </p:txBody>
      </p:sp>
    </p:spTree>
    <p:extLst>
      <p:ext uri="{BB962C8B-B14F-4D97-AF65-F5344CB8AC3E}">
        <p14:creationId xmlns:p14="http://schemas.microsoft.com/office/powerpoint/2010/main" val="10434949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l="76050" t="38587"/>
          <a:stretch/>
        </p:blipFill>
        <p:spPr>
          <a:xfrm>
            <a:off x="4373649" y="5233056"/>
            <a:ext cx="475934" cy="435422"/>
          </a:xfrm>
          <a:prstGeom prst="rect">
            <a:avLst/>
          </a:prstGeom>
        </p:spPr>
      </p:pic>
      <p:pic>
        <p:nvPicPr>
          <p:cNvPr id="15" name="Picture 14"/>
          <p:cNvPicPr>
            <a:picLocks noChangeAspect="1"/>
          </p:cNvPicPr>
          <p:nvPr/>
        </p:nvPicPr>
        <p:blipFill rotWithShape="1">
          <a:blip r:embed="rId3"/>
          <a:srcRect t="38587" r="75823"/>
          <a:stretch/>
        </p:blipFill>
        <p:spPr>
          <a:xfrm>
            <a:off x="81653" y="2808515"/>
            <a:ext cx="3131466" cy="27021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p:cNvPicPr>
            <a:picLocks noChangeAspect="1"/>
          </p:cNvPicPr>
          <p:nvPr/>
        </p:nvPicPr>
        <p:blipFill rotWithShape="1">
          <a:blip r:embed="rId3"/>
          <a:srcRect l="25579" t="38587" r="49887"/>
          <a:stretch/>
        </p:blipFill>
        <p:spPr>
          <a:xfrm>
            <a:off x="3683028" y="1871617"/>
            <a:ext cx="1958815" cy="1579543"/>
          </a:xfrm>
          <a:prstGeom prst="rect">
            <a:avLst/>
          </a:prstGeom>
        </p:spPr>
      </p:pic>
      <p:pic>
        <p:nvPicPr>
          <p:cNvPr id="19" name="Picture 18"/>
          <p:cNvPicPr>
            <a:picLocks noChangeAspect="1"/>
          </p:cNvPicPr>
          <p:nvPr/>
        </p:nvPicPr>
        <p:blipFill rotWithShape="1">
          <a:blip r:embed="rId3"/>
          <a:srcRect l="52217" t="38587" r="26053"/>
          <a:stretch/>
        </p:blipFill>
        <p:spPr>
          <a:xfrm>
            <a:off x="4085863" y="3767537"/>
            <a:ext cx="946905" cy="769441"/>
          </a:xfrm>
          <a:prstGeom prst="rect">
            <a:avLst/>
          </a:prstGeom>
        </p:spPr>
      </p:pic>
      <p:cxnSp>
        <p:nvCxnSpPr>
          <p:cNvPr id="3" name="Straight Connector 2"/>
          <p:cNvCxnSpPr>
            <a:stCxn id="19" idx="1"/>
            <a:endCxn id="15" idx="3"/>
          </p:cNvCxnSpPr>
          <p:nvPr/>
        </p:nvCxnSpPr>
        <p:spPr>
          <a:xfrm flipH="1">
            <a:off x="3213119" y="4152258"/>
            <a:ext cx="872744" cy="7324"/>
          </a:xfrm>
          <a:prstGeom prst="line">
            <a:avLst/>
          </a:prstGeom>
          <a:ln w="38100">
            <a:headEnd type="arrow"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4" name="Straight Connector 13"/>
          <p:cNvCxnSpPr>
            <a:endCxn id="15" idx="3"/>
          </p:cNvCxnSpPr>
          <p:nvPr/>
        </p:nvCxnSpPr>
        <p:spPr>
          <a:xfrm flipH="1">
            <a:off x="3213119" y="3216730"/>
            <a:ext cx="601288" cy="942852"/>
          </a:xfrm>
          <a:prstGeom prst="line">
            <a:avLst/>
          </a:prstGeom>
          <a:ln w="38100">
            <a:headEnd type="arrow"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a:stCxn id="9" idx="1"/>
            <a:endCxn id="15" idx="3"/>
          </p:cNvCxnSpPr>
          <p:nvPr/>
        </p:nvCxnSpPr>
        <p:spPr>
          <a:xfrm flipH="1" flipV="1">
            <a:off x="3213119" y="4159582"/>
            <a:ext cx="1160530" cy="1291185"/>
          </a:xfrm>
          <a:prstGeom prst="line">
            <a:avLst/>
          </a:prstGeom>
          <a:ln w="38100">
            <a:headEnd type="arrow" w="med" len="med"/>
            <a:tailEnd type="none" w="med" len="med"/>
          </a:ln>
        </p:spPr>
        <p:style>
          <a:lnRef idx="1">
            <a:schemeClr val="accent2"/>
          </a:lnRef>
          <a:fillRef idx="0">
            <a:schemeClr val="accent2"/>
          </a:fillRef>
          <a:effectRef idx="0">
            <a:schemeClr val="accent2"/>
          </a:effectRef>
          <a:fontRef idx="minor">
            <a:schemeClr val="tx1"/>
          </a:fontRef>
        </p:style>
      </p:cxnSp>
      <p:sp>
        <p:nvSpPr>
          <p:cNvPr id="2" name="TextBox 1"/>
          <p:cNvSpPr txBox="1"/>
          <p:nvPr/>
        </p:nvSpPr>
        <p:spPr>
          <a:xfrm>
            <a:off x="7380521" y="2171701"/>
            <a:ext cx="1143000" cy="769441"/>
          </a:xfrm>
          <a:prstGeom prst="rect">
            <a:avLst/>
          </a:prstGeom>
          <a:noFill/>
        </p:spPr>
        <p:txBody>
          <a:bodyPr wrap="square" rtlCol="0">
            <a:spAutoFit/>
          </a:bodyPr>
          <a:lstStyle/>
          <a:p>
            <a:pPr algn="ctr"/>
            <a:r>
              <a:rPr lang="en-US" sz="4400" b="1" dirty="0" smtClean="0">
                <a:solidFill>
                  <a:schemeClr val="bg1"/>
                </a:solidFill>
              </a:rPr>
              <a:t>1-3  </a:t>
            </a:r>
            <a:endParaRPr lang="en-US" sz="4400" b="1" dirty="0">
              <a:solidFill>
                <a:schemeClr val="bg1"/>
              </a:solidFill>
            </a:endParaRPr>
          </a:p>
        </p:txBody>
      </p:sp>
      <p:sp>
        <p:nvSpPr>
          <p:cNvPr id="11" name="TextBox 10"/>
          <p:cNvSpPr txBox="1"/>
          <p:nvPr/>
        </p:nvSpPr>
        <p:spPr>
          <a:xfrm>
            <a:off x="7380521" y="3701669"/>
            <a:ext cx="1143000" cy="769441"/>
          </a:xfrm>
          <a:prstGeom prst="rect">
            <a:avLst/>
          </a:prstGeom>
          <a:noFill/>
        </p:spPr>
        <p:txBody>
          <a:bodyPr wrap="square" rtlCol="0">
            <a:spAutoFit/>
          </a:bodyPr>
          <a:lstStyle/>
          <a:p>
            <a:pPr algn="ctr"/>
            <a:r>
              <a:rPr lang="en-US" sz="4400" b="1" dirty="0" smtClean="0">
                <a:solidFill>
                  <a:schemeClr val="bg1"/>
                </a:solidFill>
              </a:rPr>
              <a:t>6-8</a:t>
            </a:r>
            <a:endParaRPr lang="en-US" sz="4400" b="1" dirty="0">
              <a:solidFill>
                <a:schemeClr val="bg1"/>
              </a:solidFill>
            </a:endParaRPr>
          </a:p>
        </p:txBody>
      </p:sp>
      <p:sp>
        <p:nvSpPr>
          <p:cNvPr id="12" name="TextBox 11"/>
          <p:cNvSpPr txBox="1"/>
          <p:nvPr/>
        </p:nvSpPr>
        <p:spPr>
          <a:xfrm>
            <a:off x="7380521" y="5231637"/>
            <a:ext cx="1143000" cy="769441"/>
          </a:xfrm>
          <a:prstGeom prst="rect">
            <a:avLst/>
          </a:prstGeom>
          <a:noFill/>
        </p:spPr>
        <p:txBody>
          <a:bodyPr wrap="square" rtlCol="0">
            <a:spAutoFit/>
          </a:bodyPr>
          <a:lstStyle/>
          <a:p>
            <a:pPr algn="ctr"/>
            <a:r>
              <a:rPr lang="en-US" sz="4400" b="1" dirty="0" smtClean="0">
                <a:solidFill>
                  <a:schemeClr val="bg1"/>
                </a:solidFill>
              </a:rPr>
              <a:t>12 </a:t>
            </a:r>
            <a:endParaRPr lang="en-US" sz="4400" b="1" dirty="0">
              <a:solidFill>
                <a:schemeClr val="bg1"/>
              </a:solidFill>
            </a:endParaRPr>
          </a:p>
        </p:txBody>
      </p:sp>
      <p:sp>
        <p:nvSpPr>
          <p:cNvPr id="18" name="TextBox 17"/>
          <p:cNvSpPr txBox="1"/>
          <p:nvPr/>
        </p:nvSpPr>
        <p:spPr>
          <a:xfrm>
            <a:off x="5158629" y="2171701"/>
            <a:ext cx="1398816" cy="769441"/>
          </a:xfrm>
          <a:prstGeom prst="rect">
            <a:avLst/>
          </a:prstGeom>
          <a:noFill/>
        </p:spPr>
        <p:txBody>
          <a:bodyPr wrap="square" rtlCol="0">
            <a:spAutoFit/>
          </a:bodyPr>
          <a:lstStyle/>
          <a:p>
            <a:pPr algn="ctr"/>
            <a:r>
              <a:rPr lang="en-US" sz="4400" b="1" dirty="0" smtClean="0">
                <a:solidFill>
                  <a:srgbClr val="C00000"/>
                </a:solidFill>
              </a:rPr>
              <a:t>30%</a:t>
            </a:r>
            <a:endParaRPr lang="en-US" sz="4400" b="1" dirty="0">
              <a:solidFill>
                <a:srgbClr val="C00000"/>
              </a:solidFill>
            </a:endParaRPr>
          </a:p>
        </p:txBody>
      </p:sp>
      <p:sp>
        <p:nvSpPr>
          <p:cNvPr id="21" name="TextBox 20"/>
          <p:cNvSpPr txBox="1"/>
          <p:nvPr/>
        </p:nvSpPr>
        <p:spPr>
          <a:xfrm>
            <a:off x="5158629" y="3832301"/>
            <a:ext cx="1143000" cy="584775"/>
          </a:xfrm>
          <a:prstGeom prst="rect">
            <a:avLst/>
          </a:prstGeom>
          <a:noFill/>
        </p:spPr>
        <p:txBody>
          <a:bodyPr wrap="square" rtlCol="0">
            <a:spAutoFit/>
          </a:bodyPr>
          <a:lstStyle/>
          <a:p>
            <a:pPr algn="ctr"/>
            <a:r>
              <a:rPr lang="en-US" sz="3200" b="1" dirty="0" smtClean="0">
                <a:solidFill>
                  <a:srgbClr val="C00000"/>
                </a:solidFill>
              </a:rPr>
              <a:t>16%</a:t>
            </a:r>
            <a:endParaRPr lang="en-US" sz="3200" b="1" dirty="0">
              <a:solidFill>
                <a:srgbClr val="C00000"/>
              </a:solidFill>
            </a:endParaRPr>
          </a:p>
        </p:txBody>
      </p:sp>
      <p:sp>
        <p:nvSpPr>
          <p:cNvPr id="22" name="TextBox 21"/>
          <p:cNvSpPr txBox="1"/>
          <p:nvPr/>
        </p:nvSpPr>
        <p:spPr>
          <a:xfrm>
            <a:off x="5158629" y="5231637"/>
            <a:ext cx="1143000" cy="400110"/>
          </a:xfrm>
          <a:prstGeom prst="rect">
            <a:avLst/>
          </a:prstGeom>
          <a:noFill/>
        </p:spPr>
        <p:txBody>
          <a:bodyPr wrap="square" rtlCol="0">
            <a:spAutoFit/>
          </a:bodyPr>
          <a:lstStyle/>
          <a:p>
            <a:pPr algn="ctr"/>
            <a:r>
              <a:rPr lang="en-US" sz="2000" b="1" dirty="0" smtClean="0">
                <a:solidFill>
                  <a:srgbClr val="C00000"/>
                </a:solidFill>
              </a:rPr>
              <a:t>9%</a:t>
            </a:r>
            <a:endParaRPr lang="en-US" sz="2000" b="1" dirty="0">
              <a:solidFill>
                <a:srgbClr val="C00000"/>
              </a:solidFill>
            </a:endParaRPr>
          </a:p>
        </p:txBody>
      </p:sp>
      <p:sp>
        <p:nvSpPr>
          <p:cNvPr id="23" name="TextBox 22"/>
          <p:cNvSpPr txBox="1"/>
          <p:nvPr/>
        </p:nvSpPr>
        <p:spPr>
          <a:xfrm>
            <a:off x="730566" y="1379590"/>
            <a:ext cx="2253749" cy="1200329"/>
          </a:xfrm>
          <a:prstGeom prst="rect">
            <a:avLst/>
          </a:prstGeom>
          <a:noFill/>
        </p:spPr>
        <p:txBody>
          <a:bodyPr wrap="square" rtlCol="0">
            <a:spAutoFit/>
          </a:bodyPr>
          <a:lstStyle/>
          <a:p>
            <a:pPr algn="ctr"/>
            <a:r>
              <a:rPr lang="en-US" sz="7200" b="1" dirty="0" smtClean="0">
                <a:solidFill>
                  <a:srgbClr val="C00000"/>
                </a:solidFill>
              </a:rPr>
              <a:t>45%</a:t>
            </a:r>
            <a:endParaRPr lang="en-US" sz="7200" b="1" dirty="0">
              <a:solidFill>
                <a:srgbClr val="C00000"/>
              </a:solidFill>
            </a:endParaRPr>
          </a:p>
        </p:txBody>
      </p:sp>
      <p:sp>
        <p:nvSpPr>
          <p:cNvPr id="33" name="Title 1"/>
          <p:cNvSpPr txBox="1">
            <a:spLocks/>
          </p:cNvSpPr>
          <p:nvPr/>
        </p:nvSpPr>
        <p:spPr>
          <a:xfrm>
            <a:off x="4131129" y="65026"/>
            <a:ext cx="3249392" cy="1430870"/>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None/>
              <a:defRPr sz="3200" b="0" i="0" u="none" strike="noStrike" cap="none">
                <a:solidFill>
                  <a:schemeClr val="dk2"/>
                </a:solidFill>
                <a:latin typeface="Arial"/>
                <a:ea typeface="Arial"/>
                <a:cs typeface="Arial"/>
                <a:sym typeface="Arial"/>
              </a:defRPr>
            </a:lvl1pPr>
            <a:lvl2pPr lvl="1" algn="l" rtl="0">
              <a:spcBef>
                <a:spcPts val="0"/>
              </a:spcBef>
              <a:spcAft>
                <a:spcPts val="0"/>
              </a:spcAft>
              <a:defRPr sz="3200">
                <a:solidFill>
                  <a:schemeClr val="dk2"/>
                </a:solidFill>
                <a:latin typeface="Arial"/>
                <a:ea typeface="Arial"/>
                <a:cs typeface="Arial"/>
                <a:sym typeface="Arial"/>
              </a:defRPr>
            </a:lvl2pPr>
            <a:lvl3pPr lvl="2" algn="l" rtl="0">
              <a:spcBef>
                <a:spcPts val="0"/>
              </a:spcBef>
              <a:spcAft>
                <a:spcPts val="0"/>
              </a:spcAft>
              <a:defRPr sz="3200">
                <a:solidFill>
                  <a:schemeClr val="dk2"/>
                </a:solidFill>
                <a:latin typeface="Arial"/>
                <a:ea typeface="Arial"/>
                <a:cs typeface="Arial"/>
                <a:sym typeface="Arial"/>
              </a:defRPr>
            </a:lvl3pPr>
            <a:lvl4pPr lvl="3" algn="l" rtl="0">
              <a:spcBef>
                <a:spcPts val="0"/>
              </a:spcBef>
              <a:spcAft>
                <a:spcPts val="0"/>
              </a:spcAft>
              <a:defRPr sz="3200">
                <a:solidFill>
                  <a:schemeClr val="dk2"/>
                </a:solidFill>
                <a:latin typeface="Arial"/>
                <a:ea typeface="Arial"/>
                <a:cs typeface="Arial"/>
                <a:sym typeface="Arial"/>
              </a:defRPr>
            </a:lvl4pPr>
            <a:lvl5pPr lvl="4" algn="l" rtl="0">
              <a:spcBef>
                <a:spcPts val="0"/>
              </a:spcBef>
              <a:spcAft>
                <a:spcPts val="0"/>
              </a:spcAft>
              <a:defRPr sz="3200">
                <a:solidFill>
                  <a:schemeClr val="dk2"/>
                </a:solidFill>
                <a:latin typeface="Arial"/>
                <a:ea typeface="Arial"/>
                <a:cs typeface="Arial"/>
                <a:sym typeface="Arial"/>
              </a:defRPr>
            </a:lvl5pPr>
            <a:lvl6pPr marL="457200" lvl="5" algn="l" rtl="0">
              <a:spcBef>
                <a:spcPts val="0"/>
              </a:spcBef>
              <a:spcAft>
                <a:spcPts val="0"/>
              </a:spcAft>
              <a:defRPr sz="3200">
                <a:solidFill>
                  <a:schemeClr val="dk2"/>
                </a:solidFill>
                <a:latin typeface="Arial"/>
                <a:ea typeface="Arial"/>
                <a:cs typeface="Arial"/>
                <a:sym typeface="Arial"/>
              </a:defRPr>
            </a:lvl6pPr>
            <a:lvl7pPr marL="914400" lvl="6" algn="l" rtl="0">
              <a:spcBef>
                <a:spcPts val="0"/>
              </a:spcBef>
              <a:spcAft>
                <a:spcPts val="0"/>
              </a:spcAft>
              <a:defRPr sz="3200">
                <a:solidFill>
                  <a:schemeClr val="dk2"/>
                </a:solidFill>
                <a:latin typeface="Arial"/>
                <a:ea typeface="Arial"/>
                <a:cs typeface="Arial"/>
                <a:sym typeface="Arial"/>
              </a:defRPr>
            </a:lvl7pPr>
            <a:lvl8pPr marL="1371600" lvl="7" algn="l" rtl="0">
              <a:spcBef>
                <a:spcPts val="0"/>
              </a:spcBef>
              <a:spcAft>
                <a:spcPts val="0"/>
              </a:spcAft>
              <a:defRPr sz="3200">
                <a:solidFill>
                  <a:schemeClr val="dk2"/>
                </a:solidFill>
                <a:latin typeface="Arial"/>
                <a:ea typeface="Arial"/>
                <a:cs typeface="Arial"/>
                <a:sym typeface="Arial"/>
              </a:defRPr>
            </a:lvl8pPr>
            <a:lvl9pPr marL="1828800" lvl="8" algn="l" rtl="0">
              <a:spcBef>
                <a:spcPts val="0"/>
              </a:spcBef>
              <a:spcAft>
                <a:spcPts val="0"/>
              </a:spcAft>
              <a:defRPr sz="3200">
                <a:solidFill>
                  <a:schemeClr val="dk2"/>
                </a:solidFill>
                <a:latin typeface="Arial"/>
                <a:ea typeface="Arial"/>
                <a:cs typeface="Arial"/>
                <a:sym typeface="Arial"/>
              </a:defRPr>
            </a:lvl9pPr>
          </a:lstStyle>
          <a:p>
            <a:pPr algn="ctr"/>
            <a:r>
              <a:rPr lang="en-US" sz="2400" b="1" dirty="0" smtClean="0">
                <a:solidFill>
                  <a:srgbClr val="C00000"/>
                </a:solidFill>
              </a:rPr>
              <a:t>%</a:t>
            </a:r>
          </a:p>
          <a:p>
            <a:pPr algn="ctr"/>
            <a:r>
              <a:rPr lang="en-US" sz="2400" b="1" dirty="0" smtClean="0">
                <a:solidFill>
                  <a:srgbClr val="C00000"/>
                </a:solidFill>
              </a:rPr>
              <a:t>Time Used </a:t>
            </a:r>
          </a:p>
          <a:p>
            <a:pPr algn="ctr"/>
            <a:r>
              <a:rPr lang="en-US" sz="2400" b="1" dirty="0">
                <a:solidFill>
                  <a:srgbClr val="C00000"/>
                </a:solidFill>
              </a:rPr>
              <a:t>@</a:t>
            </a:r>
            <a:r>
              <a:rPr lang="en-US" sz="2400" b="1" dirty="0" smtClean="0">
                <a:solidFill>
                  <a:srgbClr val="C00000"/>
                </a:solidFill>
              </a:rPr>
              <a:t>Work</a:t>
            </a:r>
            <a:endParaRPr lang="en-US" sz="1800" b="1" dirty="0">
              <a:solidFill>
                <a:srgbClr val="C00000"/>
              </a:solidFill>
            </a:endParaRPr>
          </a:p>
        </p:txBody>
      </p:sp>
    </p:spTree>
    <p:extLst>
      <p:ext uri="{BB962C8B-B14F-4D97-AF65-F5344CB8AC3E}">
        <p14:creationId xmlns:p14="http://schemas.microsoft.com/office/powerpoint/2010/main" val="17237805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l="76050" t="38587"/>
          <a:stretch/>
        </p:blipFill>
        <p:spPr>
          <a:xfrm>
            <a:off x="3501009" y="3733753"/>
            <a:ext cx="2843681" cy="2895074"/>
          </a:xfrm>
          <a:prstGeom prst="rect">
            <a:avLst/>
          </a:prstGeom>
        </p:spPr>
      </p:pic>
      <p:pic>
        <p:nvPicPr>
          <p:cNvPr id="15" name="Picture 14"/>
          <p:cNvPicPr>
            <a:picLocks noChangeAspect="1"/>
          </p:cNvPicPr>
          <p:nvPr/>
        </p:nvPicPr>
        <p:blipFill rotWithShape="1">
          <a:blip r:embed="rId3"/>
          <a:srcRect t="38587" r="75823"/>
          <a:stretch/>
        </p:blipFill>
        <p:spPr>
          <a:xfrm>
            <a:off x="1116106" y="2776782"/>
            <a:ext cx="55488" cy="565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p:cNvPicPr>
            <a:picLocks noChangeAspect="1"/>
          </p:cNvPicPr>
          <p:nvPr/>
        </p:nvPicPr>
        <p:blipFill rotWithShape="1">
          <a:blip r:embed="rId3"/>
          <a:srcRect l="25579" t="38587" r="49887"/>
          <a:stretch/>
        </p:blipFill>
        <p:spPr>
          <a:xfrm>
            <a:off x="4702824" y="1636296"/>
            <a:ext cx="478775" cy="389326"/>
          </a:xfrm>
          <a:prstGeom prst="rect">
            <a:avLst/>
          </a:prstGeom>
        </p:spPr>
      </p:pic>
      <p:pic>
        <p:nvPicPr>
          <p:cNvPr id="19" name="Picture 18"/>
          <p:cNvPicPr>
            <a:picLocks noChangeAspect="1"/>
          </p:cNvPicPr>
          <p:nvPr/>
        </p:nvPicPr>
        <p:blipFill rotWithShape="1">
          <a:blip r:embed="rId3"/>
          <a:srcRect l="52217" t="38587" r="26053"/>
          <a:stretch/>
        </p:blipFill>
        <p:spPr>
          <a:xfrm>
            <a:off x="4133989" y="2294022"/>
            <a:ext cx="1673252" cy="1396368"/>
          </a:xfrm>
          <a:prstGeom prst="rect">
            <a:avLst/>
          </a:prstGeom>
        </p:spPr>
      </p:pic>
      <p:cxnSp>
        <p:nvCxnSpPr>
          <p:cNvPr id="3" name="Straight Connector 2"/>
          <p:cNvCxnSpPr>
            <a:stCxn id="19" idx="1"/>
            <a:endCxn id="15" idx="3"/>
          </p:cNvCxnSpPr>
          <p:nvPr/>
        </p:nvCxnSpPr>
        <p:spPr>
          <a:xfrm flipH="1" flipV="1">
            <a:off x="1171594" y="2805040"/>
            <a:ext cx="2962395" cy="187166"/>
          </a:xfrm>
          <a:prstGeom prst="line">
            <a:avLst/>
          </a:prstGeom>
          <a:ln w="38100">
            <a:headEnd type="arrow"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4" name="Straight Connector 13"/>
          <p:cNvCxnSpPr>
            <a:stCxn id="17" idx="1"/>
            <a:endCxn id="15" idx="3"/>
          </p:cNvCxnSpPr>
          <p:nvPr/>
        </p:nvCxnSpPr>
        <p:spPr>
          <a:xfrm flipH="1">
            <a:off x="1171594" y="1830959"/>
            <a:ext cx="3531230" cy="974081"/>
          </a:xfrm>
          <a:prstGeom prst="line">
            <a:avLst/>
          </a:prstGeom>
          <a:ln w="38100">
            <a:headEnd type="arrow"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flipH="1" flipV="1">
            <a:off x="1171594" y="2837124"/>
            <a:ext cx="2473793" cy="2424376"/>
          </a:xfrm>
          <a:prstGeom prst="line">
            <a:avLst/>
          </a:prstGeom>
          <a:ln w="38100">
            <a:headEnd type="arrow" w="med" len="med"/>
            <a:tailEnd type="none" w="med" len="med"/>
          </a:ln>
        </p:spPr>
        <p:style>
          <a:lnRef idx="1">
            <a:schemeClr val="accent2"/>
          </a:lnRef>
          <a:fillRef idx="0">
            <a:schemeClr val="accent2"/>
          </a:fillRef>
          <a:effectRef idx="0">
            <a:schemeClr val="accent2"/>
          </a:effectRef>
          <a:fontRef idx="minor">
            <a:schemeClr val="tx1"/>
          </a:fontRef>
        </p:style>
      </p:cxnSp>
      <p:sp>
        <p:nvSpPr>
          <p:cNvPr id="2" name="TextBox 1"/>
          <p:cNvSpPr txBox="1"/>
          <p:nvPr/>
        </p:nvSpPr>
        <p:spPr>
          <a:xfrm>
            <a:off x="7380521" y="2685045"/>
            <a:ext cx="1143000" cy="769441"/>
          </a:xfrm>
          <a:prstGeom prst="rect">
            <a:avLst/>
          </a:prstGeom>
          <a:noFill/>
        </p:spPr>
        <p:txBody>
          <a:bodyPr wrap="square" rtlCol="0">
            <a:spAutoFit/>
          </a:bodyPr>
          <a:lstStyle/>
          <a:p>
            <a:pPr algn="ctr"/>
            <a:r>
              <a:rPr lang="en-US" sz="4400" b="1" dirty="0" smtClean="0">
                <a:solidFill>
                  <a:schemeClr val="bg1"/>
                </a:solidFill>
              </a:rPr>
              <a:t>1-3  </a:t>
            </a:r>
            <a:endParaRPr lang="en-US" sz="4400" b="1" dirty="0">
              <a:solidFill>
                <a:schemeClr val="bg1"/>
              </a:solidFill>
            </a:endParaRPr>
          </a:p>
        </p:txBody>
      </p:sp>
      <p:sp>
        <p:nvSpPr>
          <p:cNvPr id="11" name="TextBox 10"/>
          <p:cNvSpPr txBox="1"/>
          <p:nvPr/>
        </p:nvSpPr>
        <p:spPr>
          <a:xfrm>
            <a:off x="7380521" y="4215013"/>
            <a:ext cx="1143000" cy="769441"/>
          </a:xfrm>
          <a:prstGeom prst="rect">
            <a:avLst/>
          </a:prstGeom>
          <a:noFill/>
        </p:spPr>
        <p:txBody>
          <a:bodyPr wrap="square" rtlCol="0">
            <a:spAutoFit/>
          </a:bodyPr>
          <a:lstStyle/>
          <a:p>
            <a:pPr algn="ctr"/>
            <a:r>
              <a:rPr lang="en-US" sz="4400" b="1" dirty="0" smtClean="0">
                <a:solidFill>
                  <a:schemeClr val="bg1"/>
                </a:solidFill>
              </a:rPr>
              <a:t>6-8</a:t>
            </a:r>
            <a:endParaRPr lang="en-US" sz="4400" b="1" dirty="0">
              <a:solidFill>
                <a:schemeClr val="bg1"/>
              </a:solidFill>
            </a:endParaRPr>
          </a:p>
        </p:txBody>
      </p:sp>
      <p:sp>
        <p:nvSpPr>
          <p:cNvPr id="12" name="TextBox 11"/>
          <p:cNvSpPr txBox="1"/>
          <p:nvPr/>
        </p:nvSpPr>
        <p:spPr>
          <a:xfrm>
            <a:off x="7380521" y="5744981"/>
            <a:ext cx="1143000" cy="769441"/>
          </a:xfrm>
          <a:prstGeom prst="rect">
            <a:avLst/>
          </a:prstGeom>
          <a:noFill/>
        </p:spPr>
        <p:txBody>
          <a:bodyPr wrap="square" rtlCol="0">
            <a:spAutoFit/>
          </a:bodyPr>
          <a:lstStyle/>
          <a:p>
            <a:pPr algn="ctr"/>
            <a:r>
              <a:rPr lang="en-US" sz="4400" b="1" dirty="0" smtClean="0">
                <a:solidFill>
                  <a:schemeClr val="bg1"/>
                </a:solidFill>
              </a:rPr>
              <a:t>12 </a:t>
            </a:r>
            <a:endParaRPr lang="en-US" sz="4400" b="1" dirty="0">
              <a:solidFill>
                <a:schemeClr val="bg1"/>
              </a:solidFill>
            </a:endParaRPr>
          </a:p>
        </p:txBody>
      </p:sp>
      <p:sp>
        <p:nvSpPr>
          <p:cNvPr id="28" name="Title 1"/>
          <p:cNvSpPr txBox="1">
            <a:spLocks/>
          </p:cNvSpPr>
          <p:nvPr/>
        </p:nvSpPr>
        <p:spPr>
          <a:xfrm>
            <a:off x="6322021" y="11543"/>
            <a:ext cx="2579914" cy="1664857"/>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None/>
              <a:defRPr sz="3200" b="0" i="0" u="none" strike="noStrike" cap="none">
                <a:solidFill>
                  <a:schemeClr val="dk2"/>
                </a:solidFill>
                <a:latin typeface="Arial"/>
                <a:ea typeface="Arial"/>
                <a:cs typeface="Arial"/>
                <a:sym typeface="Arial"/>
              </a:defRPr>
            </a:lvl1pPr>
            <a:lvl2pPr lvl="1" algn="l" rtl="0">
              <a:spcBef>
                <a:spcPts val="0"/>
              </a:spcBef>
              <a:spcAft>
                <a:spcPts val="0"/>
              </a:spcAft>
              <a:defRPr sz="3200">
                <a:solidFill>
                  <a:schemeClr val="dk2"/>
                </a:solidFill>
                <a:latin typeface="Arial"/>
                <a:ea typeface="Arial"/>
                <a:cs typeface="Arial"/>
                <a:sym typeface="Arial"/>
              </a:defRPr>
            </a:lvl2pPr>
            <a:lvl3pPr lvl="2" algn="l" rtl="0">
              <a:spcBef>
                <a:spcPts val="0"/>
              </a:spcBef>
              <a:spcAft>
                <a:spcPts val="0"/>
              </a:spcAft>
              <a:defRPr sz="3200">
                <a:solidFill>
                  <a:schemeClr val="dk2"/>
                </a:solidFill>
                <a:latin typeface="Arial"/>
                <a:ea typeface="Arial"/>
                <a:cs typeface="Arial"/>
                <a:sym typeface="Arial"/>
              </a:defRPr>
            </a:lvl3pPr>
            <a:lvl4pPr lvl="3" algn="l" rtl="0">
              <a:spcBef>
                <a:spcPts val="0"/>
              </a:spcBef>
              <a:spcAft>
                <a:spcPts val="0"/>
              </a:spcAft>
              <a:defRPr sz="3200">
                <a:solidFill>
                  <a:schemeClr val="dk2"/>
                </a:solidFill>
                <a:latin typeface="Arial"/>
                <a:ea typeface="Arial"/>
                <a:cs typeface="Arial"/>
                <a:sym typeface="Arial"/>
              </a:defRPr>
            </a:lvl4pPr>
            <a:lvl5pPr lvl="4" algn="l" rtl="0">
              <a:spcBef>
                <a:spcPts val="0"/>
              </a:spcBef>
              <a:spcAft>
                <a:spcPts val="0"/>
              </a:spcAft>
              <a:defRPr sz="3200">
                <a:solidFill>
                  <a:schemeClr val="dk2"/>
                </a:solidFill>
                <a:latin typeface="Arial"/>
                <a:ea typeface="Arial"/>
                <a:cs typeface="Arial"/>
                <a:sym typeface="Arial"/>
              </a:defRPr>
            </a:lvl5pPr>
            <a:lvl6pPr marL="457200" lvl="5" algn="l" rtl="0">
              <a:spcBef>
                <a:spcPts val="0"/>
              </a:spcBef>
              <a:spcAft>
                <a:spcPts val="0"/>
              </a:spcAft>
              <a:defRPr sz="3200">
                <a:solidFill>
                  <a:schemeClr val="dk2"/>
                </a:solidFill>
                <a:latin typeface="Arial"/>
                <a:ea typeface="Arial"/>
                <a:cs typeface="Arial"/>
                <a:sym typeface="Arial"/>
              </a:defRPr>
            </a:lvl6pPr>
            <a:lvl7pPr marL="914400" lvl="6" algn="l" rtl="0">
              <a:spcBef>
                <a:spcPts val="0"/>
              </a:spcBef>
              <a:spcAft>
                <a:spcPts val="0"/>
              </a:spcAft>
              <a:defRPr sz="3200">
                <a:solidFill>
                  <a:schemeClr val="dk2"/>
                </a:solidFill>
                <a:latin typeface="Arial"/>
                <a:ea typeface="Arial"/>
                <a:cs typeface="Arial"/>
                <a:sym typeface="Arial"/>
              </a:defRPr>
            </a:lvl7pPr>
            <a:lvl8pPr marL="1371600" lvl="7" algn="l" rtl="0">
              <a:spcBef>
                <a:spcPts val="0"/>
              </a:spcBef>
              <a:spcAft>
                <a:spcPts val="0"/>
              </a:spcAft>
              <a:defRPr sz="3200">
                <a:solidFill>
                  <a:schemeClr val="dk2"/>
                </a:solidFill>
                <a:latin typeface="Arial"/>
                <a:ea typeface="Arial"/>
                <a:cs typeface="Arial"/>
                <a:sym typeface="Arial"/>
              </a:defRPr>
            </a:lvl8pPr>
            <a:lvl9pPr marL="1828800" lvl="8" algn="l" rtl="0">
              <a:spcBef>
                <a:spcPts val="0"/>
              </a:spcBef>
              <a:spcAft>
                <a:spcPts val="0"/>
              </a:spcAft>
              <a:defRPr sz="3200">
                <a:solidFill>
                  <a:schemeClr val="dk2"/>
                </a:solidFill>
                <a:latin typeface="Arial"/>
                <a:ea typeface="Arial"/>
                <a:cs typeface="Arial"/>
                <a:sym typeface="Arial"/>
              </a:defRPr>
            </a:lvl9pPr>
          </a:lstStyle>
          <a:p>
            <a:pPr algn="ctr"/>
            <a:r>
              <a:rPr lang="en-US" sz="4400" b="1" dirty="0" smtClean="0">
                <a:solidFill>
                  <a:srgbClr val="0070C0"/>
                </a:solidFill>
              </a:rPr>
              <a:t># </a:t>
            </a:r>
            <a:r>
              <a:rPr lang="en-US" sz="4400" b="1" dirty="0" smtClean="0">
                <a:solidFill>
                  <a:srgbClr val="0070C0"/>
                </a:solidFill>
              </a:rPr>
              <a:t>Years </a:t>
            </a:r>
            <a:r>
              <a:rPr lang="en-US" sz="4400" b="1" u="sng" dirty="0" smtClean="0">
                <a:solidFill>
                  <a:srgbClr val="0070C0"/>
                </a:solidFill>
              </a:rPr>
              <a:t>Training</a:t>
            </a:r>
            <a:endParaRPr lang="en-US" sz="3600" b="1" u="sng" dirty="0">
              <a:solidFill>
                <a:srgbClr val="0070C0"/>
              </a:solidFill>
            </a:endParaRPr>
          </a:p>
        </p:txBody>
      </p:sp>
      <p:sp>
        <p:nvSpPr>
          <p:cNvPr id="29" name="TextBox 28"/>
          <p:cNvSpPr txBox="1"/>
          <p:nvPr/>
        </p:nvSpPr>
        <p:spPr>
          <a:xfrm>
            <a:off x="7091054" y="1636296"/>
            <a:ext cx="1143000" cy="369332"/>
          </a:xfrm>
          <a:prstGeom prst="rect">
            <a:avLst/>
          </a:prstGeom>
          <a:noFill/>
        </p:spPr>
        <p:txBody>
          <a:bodyPr wrap="square" rtlCol="0">
            <a:spAutoFit/>
          </a:bodyPr>
          <a:lstStyle/>
          <a:p>
            <a:pPr algn="ctr"/>
            <a:r>
              <a:rPr lang="en-US" sz="1800" b="1" dirty="0" smtClean="0">
                <a:solidFill>
                  <a:srgbClr val="0070C0"/>
                </a:solidFill>
              </a:rPr>
              <a:t>1-2  </a:t>
            </a:r>
            <a:endParaRPr lang="en-US" sz="1800" b="1" dirty="0">
              <a:solidFill>
                <a:srgbClr val="0070C0"/>
              </a:solidFill>
            </a:endParaRPr>
          </a:p>
        </p:txBody>
      </p:sp>
      <p:sp>
        <p:nvSpPr>
          <p:cNvPr id="30" name="TextBox 29"/>
          <p:cNvSpPr txBox="1"/>
          <p:nvPr/>
        </p:nvSpPr>
        <p:spPr>
          <a:xfrm>
            <a:off x="6831928" y="2611166"/>
            <a:ext cx="1626272" cy="769441"/>
          </a:xfrm>
          <a:prstGeom prst="rect">
            <a:avLst/>
          </a:prstGeom>
          <a:noFill/>
        </p:spPr>
        <p:txBody>
          <a:bodyPr wrap="square" rtlCol="0">
            <a:spAutoFit/>
          </a:bodyPr>
          <a:lstStyle/>
          <a:p>
            <a:pPr algn="ctr"/>
            <a:r>
              <a:rPr lang="en-US" sz="4400" b="1" dirty="0" smtClean="0">
                <a:solidFill>
                  <a:srgbClr val="0070C0"/>
                </a:solidFill>
              </a:rPr>
              <a:t>6-8</a:t>
            </a:r>
            <a:endParaRPr lang="en-US" sz="4800" b="1" dirty="0">
              <a:solidFill>
                <a:srgbClr val="0070C0"/>
              </a:solidFill>
            </a:endParaRPr>
          </a:p>
        </p:txBody>
      </p:sp>
      <p:sp>
        <p:nvSpPr>
          <p:cNvPr id="31" name="TextBox 30"/>
          <p:cNvSpPr txBox="1"/>
          <p:nvPr/>
        </p:nvSpPr>
        <p:spPr>
          <a:xfrm>
            <a:off x="6176210" y="4714869"/>
            <a:ext cx="2967789" cy="1846659"/>
          </a:xfrm>
          <a:prstGeom prst="rect">
            <a:avLst/>
          </a:prstGeom>
          <a:noFill/>
        </p:spPr>
        <p:txBody>
          <a:bodyPr wrap="square" rtlCol="0">
            <a:spAutoFit/>
          </a:bodyPr>
          <a:lstStyle/>
          <a:p>
            <a:pPr algn="ctr"/>
            <a:r>
              <a:rPr lang="en-US" sz="11400" b="1" dirty="0" smtClean="0">
                <a:solidFill>
                  <a:srgbClr val="0070C0"/>
                </a:solidFill>
              </a:rPr>
              <a:t>12 </a:t>
            </a:r>
            <a:endParaRPr lang="en-US" sz="11400" b="1" dirty="0">
              <a:solidFill>
                <a:srgbClr val="0070C0"/>
              </a:solidFill>
            </a:endParaRPr>
          </a:p>
        </p:txBody>
      </p:sp>
      <p:sp>
        <p:nvSpPr>
          <p:cNvPr id="32" name="TextBox 31"/>
          <p:cNvSpPr txBox="1"/>
          <p:nvPr/>
        </p:nvSpPr>
        <p:spPr>
          <a:xfrm>
            <a:off x="497305" y="2869710"/>
            <a:ext cx="866274" cy="169277"/>
          </a:xfrm>
          <a:prstGeom prst="rect">
            <a:avLst/>
          </a:prstGeom>
          <a:noFill/>
        </p:spPr>
        <p:txBody>
          <a:bodyPr wrap="square" rtlCol="0">
            <a:spAutoFit/>
          </a:bodyPr>
          <a:lstStyle/>
          <a:p>
            <a:pPr algn="ctr"/>
            <a:r>
              <a:rPr lang="en-US" sz="500" b="1" dirty="0">
                <a:solidFill>
                  <a:srgbClr val="0070C0"/>
                </a:solidFill>
              </a:rPr>
              <a:t>0 - few </a:t>
            </a:r>
            <a:r>
              <a:rPr lang="en-US" sz="500" b="1" dirty="0" err="1">
                <a:solidFill>
                  <a:srgbClr val="0070C0"/>
                </a:solidFill>
              </a:rPr>
              <a:t>hrs</a:t>
            </a:r>
            <a:endParaRPr lang="en-US" sz="500" b="1" dirty="0">
              <a:solidFill>
                <a:srgbClr val="0070C0"/>
              </a:solidFill>
            </a:endParaRPr>
          </a:p>
        </p:txBody>
      </p:sp>
    </p:spTree>
    <p:extLst>
      <p:ext uri="{BB962C8B-B14F-4D97-AF65-F5344CB8AC3E}">
        <p14:creationId xmlns:p14="http://schemas.microsoft.com/office/powerpoint/2010/main" val="37649141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5536"/>
          <a:stretch/>
        </p:blipFill>
        <p:spPr>
          <a:xfrm>
            <a:off x="253093" y="1502229"/>
            <a:ext cx="8637814" cy="4261757"/>
          </a:xfrm>
          <a:prstGeom prst="rect">
            <a:avLst/>
          </a:prstGeom>
        </p:spPr>
      </p:pic>
      <p:sp>
        <p:nvSpPr>
          <p:cNvPr id="5" name="TextBox 4"/>
          <p:cNvSpPr txBox="1"/>
          <p:nvPr/>
        </p:nvSpPr>
        <p:spPr>
          <a:xfrm>
            <a:off x="2598543" y="277586"/>
            <a:ext cx="3946914" cy="1015663"/>
          </a:xfrm>
          <a:prstGeom prst="rect">
            <a:avLst/>
          </a:prstGeom>
          <a:noFill/>
        </p:spPr>
        <p:txBody>
          <a:bodyPr wrap="none" rtlCol="0">
            <a:spAutoFit/>
          </a:bodyPr>
          <a:lstStyle/>
          <a:p>
            <a:r>
              <a:rPr lang="en-US" sz="6000" dirty="0" smtClean="0"/>
              <a:t>PARADOX</a:t>
            </a:r>
            <a:endParaRPr lang="en-US" sz="6000" dirty="0"/>
          </a:p>
        </p:txBody>
      </p:sp>
    </p:spTree>
    <p:extLst>
      <p:ext uri="{BB962C8B-B14F-4D97-AF65-F5344CB8AC3E}">
        <p14:creationId xmlns:p14="http://schemas.microsoft.com/office/powerpoint/2010/main" val="22595647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7"/>
        <p:cNvGrpSpPr/>
        <p:nvPr/>
      </p:nvGrpSpPr>
      <p:grpSpPr>
        <a:xfrm>
          <a:off x="0" y="0"/>
          <a:ext cx="0" cy="0"/>
          <a:chOff x="0" y="0"/>
          <a:chExt cx="0" cy="0"/>
        </a:xfrm>
      </p:grpSpPr>
      <p:sp>
        <p:nvSpPr>
          <p:cNvPr id="1699" name="Shape 1699"/>
          <p:cNvSpPr txBox="1"/>
          <p:nvPr/>
        </p:nvSpPr>
        <p:spPr>
          <a:xfrm>
            <a:off x="4448175" y="3244850"/>
            <a:ext cx="247649" cy="368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800" b="0" i="0" u="none" strike="noStrike" cap="none">
                <a:solidFill>
                  <a:srgbClr val="000000"/>
                </a:solidFill>
                <a:latin typeface="Arial"/>
                <a:ea typeface="Arial"/>
                <a:cs typeface="Arial"/>
                <a:sym typeface="Arial"/>
              </a:rPr>
              <a:t> </a:t>
            </a:r>
          </a:p>
        </p:txBody>
      </p:sp>
      <p:pic>
        <p:nvPicPr>
          <p:cNvPr id="1700" name="Shape 1700"/>
          <p:cNvPicPr preferRelativeResize="0"/>
          <p:nvPr/>
        </p:nvPicPr>
        <p:blipFill>
          <a:blip r:embed="rId3">
            <a:alphaModFix/>
          </a:blip>
          <a:stretch>
            <a:fillRect/>
          </a:stretch>
        </p:blipFill>
        <p:spPr>
          <a:xfrm>
            <a:off x="3276600" y="2286000"/>
            <a:ext cx="2819400" cy="3047999"/>
          </a:xfrm>
          <a:prstGeom prst="rect">
            <a:avLst/>
          </a:prstGeom>
          <a:noFill/>
          <a:ln>
            <a:noFill/>
          </a:ln>
        </p:spPr>
      </p:pic>
      <p:sp>
        <p:nvSpPr>
          <p:cNvPr id="1701" name="Shape 1701"/>
          <p:cNvSpPr txBox="1"/>
          <p:nvPr/>
        </p:nvSpPr>
        <p:spPr>
          <a:xfrm>
            <a:off x="1304925" y="687387"/>
            <a:ext cx="6669086" cy="1016000"/>
          </a:xfrm>
          <a:prstGeom prst="rect">
            <a:avLst/>
          </a:prstGeom>
          <a:noFill/>
          <a:ln>
            <a:noFill/>
          </a:ln>
        </p:spPr>
        <p:txBody>
          <a:bodyPr lIns="0" tIns="45700" rIns="91425" bIns="45700" anchor="t"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6000" b="1" i="0" u="none" strike="noStrike" cap="none" dirty="0">
                <a:solidFill>
                  <a:schemeClr val="accent2">
                    <a:lumMod val="75000"/>
                  </a:schemeClr>
                </a:solidFill>
                <a:latin typeface="Arial"/>
                <a:ea typeface="Arial"/>
                <a:cs typeface="Arial"/>
                <a:sym typeface="Arial"/>
              </a:rPr>
              <a:t>Don’t miss out.</a:t>
            </a:r>
          </a:p>
        </p:txBody>
      </p:sp>
    </p:spTree>
    <p:extLst>
      <p:ext uri="{BB962C8B-B14F-4D97-AF65-F5344CB8AC3E}">
        <p14:creationId xmlns:p14="http://schemas.microsoft.com/office/powerpoint/2010/main" val="34060306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4" name="Shape 334"/>
          <p:cNvSpPr txBox="1"/>
          <p:nvPr/>
        </p:nvSpPr>
        <p:spPr>
          <a:xfrm>
            <a:off x="232016" y="84570"/>
            <a:ext cx="8720385" cy="6773430"/>
          </a:xfrm>
          <a:prstGeom prst="rect">
            <a:avLst/>
          </a:prstGeom>
          <a:noFill/>
          <a:ln>
            <a:noFill/>
          </a:ln>
        </p:spPr>
        <p:txBody>
          <a:bodyPr lIns="0" tIns="45700" rIns="91425" bIns="45700" anchor="t" anchorCtr="0">
            <a:noAutofit/>
          </a:bodyPr>
          <a:lstStyle/>
          <a:p>
            <a:pPr marL="0" marR="0" lvl="0" indent="0" algn="ctr" rtl="0">
              <a:spcBef>
                <a:spcPts val="0"/>
              </a:spcBef>
              <a:buSzPct val="25000"/>
              <a:buNone/>
            </a:pPr>
            <a:r>
              <a:rPr lang="en-US" sz="2800" dirty="0" smtClean="0">
                <a:solidFill>
                  <a:schemeClr val="tx2">
                    <a:lumMod val="75000"/>
                  </a:schemeClr>
                </a:solidFill>
              </a:rPr>
              <a:t>MISS</a:t>
            </a:r>
          </a:p>
          <a:p>
            <a:pPr marL="0" marR="0" lvl="0" indent="0" algn="ctr" rtl="0">
              <a:spcBef>
                <a:spcPts val="0"/>
              </a:spcBef>
              <a:buSzPct val="25000"/>
              <a:buNone/>
            </a:pPr>
            <a:r>
              <a:rPr lang="en-US" sz="2800" dirty="0" smtClean="0">
                <a:solidFill>
                  <a:schemeClr val="tx2">
                    <a:lumMod val="75000"/>
                  </a:schemeClr>
                </a:solidFill>
              </a:rPr>
              <a:t>MYTHS</a:t>
            </a:r>
          </a:p>
          <a:p>
            <a:pPr marL="0" marR="0" lvl="0" indent="0" algn="ctr" rtl="0">
              <a:spcBef>
                <a:spcPts val="0"/>
              </a:spcBef>
              <a:buSzPct val="25000"/>
              <a:buNone/>
            </a:pPr>
            <a:r>
              <a:rPr lang="en-US" sz="2800" dirty="0" smtClean="0">
                <a:solidFill>
                  <a:schemeClr val="tx2">
                    <a:lumMod val="75000"/>
                  </a:schemeClr>
                </a:solidFill>
              </a:rPr>
              <a:t>MISSTEPS</a:t>
            </a:r>
          </a:p>
          <a:p>
            <a:pPr marL="0" marR="0" lvl="0" indent="0" algn="ctr" rtl="0">
              <a:spcBef>
                <a:spcPts val="0"/>
              </a:spcBef>
              <a:buSzPct val="25000"/>
              <a:buNone/>
            </a:pPr>
            <a:r>
              <a:rPr lang="en-US" sz="2800" dirty="0" smtClean="0">
                <a:solidFill>
                  <a:schemeClr val="tx2">
                    <a:lumMod val="75000"/>
                  </a:schemeClr>
                </a:solidFill>
              </a:rPr>
              <a:t>MISTAKES</a:t>
            </a:r>
          </a:p>
          <a:p>
            <a:pPr lvl="0" algn="ctr">
              <a:buSzPct val="25000"/>
            </a:pPr>
            <a:r>
              <a:rPr lang="en-US" sz="2800" dirty="0">
                <a:solidFill>
                  <a:schemeClr val="tx2">
                    <a:lumMod val="75000"/>
                  </a:schemeClr>
                </a:solidFill>
              </a:rPr>
              <a:t>MISNOMERS </a:t>
            </a:r>
            <a:endParaRPr lang="en-US" sz="2800" dirty="0" smtClean="0">
              <a:solidFill>
                <a:schemeClr val="tx2">
                  <a:lumMod val="75000"/>
                </a:schemeClr>
              </a:solidFill>
            </a:endParaRPr>
          </a:p>
          <a:p>
            <a:pPr lvl="0" algn="ctr">
              <a:buSzPct val="25000"/>
            </a:pPr>
            <a:r>
              <a:rPr lang="en-US" sz="2800" dirty="0" smtClean="0">
                <a:solidFill>
                  <a:schemeClr val="tx2">
                    <a:lumMod val="75000"/>
                  </a:schemeClr>
                </a:solidFill>
              </a:rPr>
              <a:t>MISJUDGMENTS </a:t>
            </a:r>
          </a:p>
          <a:p>
            <a:pPr algn="ctr">
              <a:buSzPct val="25000"/>
            </a:pPr>
            <a:r>
              <a:rPr lang="en-US" sz="2800" dirty="0" smtClean="0">
                <a:solidFill>
                  <a:schemeClr val="tx2">
                    <a:lumMod val="75000"/>
                  </a:schemeClr>
                </a:solidFill>
              </a:rPr>
              <a:t>MISTREATMENTS</a:t>
            </a:r>
            <a:endParaRPr lang="en-US" sz="2800" dirty="0">
              <a:solidFill>
                <a:schemeClr val="tx2">
                  <a:lumMod val="75000"/>
                </a:schemeClr>
              </a:solidFill>
            </a:endParaRPr>
          </a:p>
          <a:p>
            <a:pPr lvl="0" algn="ctr">
              <a:buSzPct val="25000"/>
            </a:pPr>
            <a:r>
              <a:rPr lang="en-US" sz="2800" dirty="0" smtClean="0">
                <a:solidFill>
                  <a:schemeClr val="tx2">
                    <a:lumMod val="75000"/>
                  </a:schemeClr>
                </a:solidFill>
              </a:rPr>
              <a:t>MISUTILIZATIONS</a:t>
            </a:r>
          </a:p>
          <a:p>
            <a:pPr algn="ctr">
              <a:buSzPct val="25000"/>
            </a:pPr>
            <a:r>
              <a:rPr lang="en-US" sz="2800" dirty="0" smtClean="0">
                <a:solidFill>
                  <a:schemeClr val="tx2">
                    <a:lumMod val="75000"/>
                  </a:schemeClr>
                </a:solidFill>
              </a:rPr>
              <a:t>MISAPPLICATIONS</a:t>
            </a:r>
            <a:endParaRPr lang="en-US" sz="2800" dirty="0">
              <a:solidFill>
                <a:schemeClr val="tx2">
                  <a:lumMod val="75000"/>
                </a:schemeClr>
              </a:solidFill>
            </a:endParaRPr>
          </a:p>
          <a:p>
            <a:pPr algn="ctr">
              <a:buSzPct val="25000"/>
            </a:pPr>
            <a:r>
              <a:rPr lang="en-US" sz="2800" dirty="0">
                <a:solidFill>
                  <a:schemeClr val="tx2">
                    <a:lumMod val="75000"/>
                  </a:schemeClr>
                </a:solidFill>
              </a:rPr>
              <a:t>MISTRANSLATIONS</a:t>
            </a:r>
          </a:p>
          <a:p>
            <a:pPr lvl="0" algn="ctr">
              <a:buSzPct val="25000"/>
            </a:pPr>
            <a:r>
              <a:rPr lang="en-US" sz="2800" dirty="0" smtClean="0">
                <a:solidFill>
                  <a:schemeClr val="tx2">
                    <a:lumMod val="75000"/>
                  </a:schemeClr>
                </a:solidFill>
              </a:rPr>
              <a:t>MISCALCULATIONS</a:t>
            </a:r>
          </a:p>
          <a:p>
            <a:pPr algn="ctr">
              <a:buSzPct val="25000"/>
            </a:pPr>
            <a:r>
              <a:rPr lang="en-US" sz="2800" dirty="0" smtClean="0">
                <a:solidFill>
                  <a:schemeClr val="tx2">
                    <a:lumMod val="75000"/>
                  </a:schemeClr>
                </a:solidFill>
              </a:rPr>
              <a:t>MISAPPREHENSIONS</a:t>
            </a:r>
          </a:p>
          <a:p>
            <a:pPr lvl="0" algn="ctr">
              <a:buSzPct val="25000"/>
            </a:pPr>
            <a:r>
              <a:rPr lang="en-US" sz="2800" dirty="0" smtClean="0">
                <a:solidFill>
                  <a:schemeClr val="tx2">
                    <a:lumMod val="75000"/>
                  </a:schemeClr>
                </a:solidFill>
              </a:rPr>
              <a:t>MISCONSTRUCTIONS</a:t>
            </a:r>
            <a:endParaRPr lang="en-US" sz="2800" dirty="0">
              <a:solidFill>
                <a:schemeClr val="tx2">
                  <a:lumMod val="75000"/>
                </a:schemeClr>
              </a:solidFill>
            </a:endParaRPr>
          </a:p>
          <a:p>
            <a:pPr algn="ctr">
              <a:buSzPct val="25000"/>
            </a:pPr>
            <a:r>
              <a:rPr lang="en-US" sz="2800" dirty="0" smtClean="0">
                <a:solidFill>
                  <a:schemeClr val="tx2">
                    <a:lumMod val="75000"/>
                  </a:schemeClr>
                </a:solidFill>
              </a:rPr>
              <a:t>MISINTERPRETATIONS</a:t>
            </a:r>
            <a:endParaRPr lang="en-US" sz="2800" dirty="0">
              <a:solidFill>
                <a:schemeClr val="tx2">
                  <a:lumMod val="75000"/>
                </a:schemeClr>
              </a:solidFill>
            </a:endParaRPr>
          </a:p>
          <a:p>
            <a:pPr marL="0" marR="0" lvl="0" indent="0" algn="ctr" rtl="0">
              <a:spcBef>
                <a:spcPts val="0"/>
              </a:spcBef>
              <a:buSzPct val="25000"/>
              <a:buNone/>
            </a:pPr>
            <a:r>
              <a:rPr lang="en-US" sz="2800" dirty="0" smtClean="0">
                <a:solidFill>
                  <a:schemeClr val="tx2">
                    <a:lumMod val="75000"/>
                  </a:schemeClr>
                </a:solidFill>
              </a:rPr>
              <a:t>MISUNDERSTANDINGS</a:t>
            </a:r>
          </a:p>
          <a:p>
            <a:pPr algn="ctr">
              <a:buSzPct val="25000"/>
            </a:pPr>
            <a:r>
              <a:rPr lang="en-US" sz="2800" dirty="0">
                <a:solidFill>
                  <a:schemeClr val="tx2">
                    <a:lumMod val="75000"/>
                  </a:schemeClr>
                </a:solidFill>
              </a:rPr>
              <a:t>MISCONCEPTULIZATIONS </a:t>
            </a:r>
          </a:p>
          <a:p>
            <a:pPr marL="0" marR="0" lvl="0" indent="0" algn="ctr" rtl="0">
              <a:spcBef>
                <a:spcPts val="0"/>
              </a:spcBef>
              <a:buSzPct val="25000"/>
              <a:buNone/>
            </a:pPr>
            <a:endParaRPr lang="en-US" sz="2800" dirty="0">
              <a:solidFill>
                <a:schemeClr val="tx2">
                  <a:lumMod val="75000"/>
                </a:schemeClr>
              </a:solidFill>
            </a:endParaRPr>
          </a:p>
        </p:txBody>
      </p:sp>
    </p:spTree>
    <p:extLst>
      <p:ext uri="{BB962C8B-B14F-4D97-AF65-F5344CB8AC3E}">
        <p14:creationId xmlns:p14="http://schemas.microsoft.com/office/powerpoint/2010/main" val="2763328893"/>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4.googleusercontent.com/WGv3TLJZbCRi4Atkwame-UsUpOYZ9XeM3XOdScPNk1nrPpkoYy9M6rnglfuYUIAQScnVlnVYwwmD6MqxV9wHDZmRDZPHh4oVcMUUji_64R-I4E-OvUEp98M91pmabOJpriFBZGFFT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93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rot="8868223">
            <a:off x="5468800" y="1180286"/>
            <a:ext cx="2236654" cy="332253"/>
          </a:xfrm>
          <a:prstGeom prst="rightArrow">
            <a:avLst/>
          </a:prstGeom>
          <a:solidFill>
            <a:srgbClr val="D9ED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8266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3395472"/>
          </a:xfrm>
        </p:spPr>
        <p:txBody>
          <a:bodyPr/>
          <a:lstStyle/>
          <a:p>
            <a:pPr>
              <a:buFont typeface="Wingdings" pitchFamily="2" charset="2"/>
              <a:buChar char="§"/>
            </a:pPr>
            <a:r>
              <a:rPr lang="en-US" dirty="0" smtClean="0"/>
              <a:t>Please turn off your cell phone</a:t>
            </a:r>
          </a:p>
          <a:p>
            <a:pPr>
              <a:buFont typeface="Wingdings" pitchFamily="2" charset="2"/>
              <a:buChar char="§"/>
            </a:pPr>
            <a:r>
              <a:rPr lang="en-US" dirty="0" smtClean="0"/>
              <a:t>If you must leave the session early, please do so discreetly</a:t>
            </a:r>
          </a:p>
          <a:p>
            <a:pPr>
              <a:buFont typeface="Wingdings" pitchFamily="2" charset="2"/>
              <a:buChar char="§"/>
            </a:pPr>
            <a:r>
              <a:rPr lang="en-US" dirty="0" smtClean="0"/>
              <a:t>Please avoid side conversation during the session</a:t>
            </a:r>
            <a:endParaRPr lang="en-US" dirty="0"/>
          </a:p>
        </p:txBody>
      </p:sp>
      <p:sp>
        <p:nvSpPr>
          <p:cNvPr id="3" name="Title 2"/>
          <p:cNvSpPr>
            <a:spLocks noGrp="1"/>
          </p:cNvSpPr>
          <p:nvPr>
            <p:ph type="title"/>
          </p:nvPr>
        </p:nvSpPr>
        <p:spPr/>
        <p:txBody>
          <a:bodyPr/>
          <a:lstStyle/>
          <a:p>
            <a:r>
              <a:rPr lang="en-US" dirty="0" smtClean="0"/>
              <a:t>Session Rules of Etiquette</a:t>
            </a:r>
            <a:endParaRPr lang="en-US" dirty="0"/>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Tree>
    <p:extLst>
      <p:ext uri="{BB962C8B-B14F-4D97-AF65-F5344CB8AC3E}">
        <p14:creationId xmlns:p14="http://schemas.microsoft.com/office/powerpoint/2010/main" val="310633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25913" y="-1"/>
            <a:ext cx="7237142" cy="6590371"/>
          </a:xfrm>
          <a:prstGeom prst="rect">
            <a:avLst/>
          </a:prstGeom>
        </p:spPr>
      </p:pic>
      <p:sp>
        <p:nvSpPr>
          <p:cNvPr id="5" name="Rectangle 4"/>
          <p:cNvSpPr/>
          <p:nvPr/>
        </p:nvSpPr>
        <p:spPr>
          <a:xfrm>
            <a:off x="568712" y="379141"/>
            <a:ext cx="1940312" cy="23417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416200" y="-22302"/>
            <a:ext cx="3672468" cy="112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http://latcomm.com/wp/wp-content/uploads/2013/03/Chinese-character-for-listen.png"/>
          <p:cNvPicPr>
            <a:picLocks noChangeAspect="1" noChangeArrowheads="1"/>
          </p:cNvPicPr>
          <p:nvPr/>
        </p:nvPicPr>
        <p:blipFill rotWithShape="1">
          <a:blip r:embed="rId4">
            <a:extLst>
              <a:ext uri="{28A0092B-C50C-407E-A947-70E740481C1C}">
                <a14:useLocalDpi xmlns:a14="http://schemas.microsoft.com/office/drawing/2010/main" val="0"/>
              </a:ext>
            </a:extLst>
          </a:blip>
          <a:srcRect r="5555"/>
          <a:stretch/>
        </p:blipFill>
        <p:spPr bwMode="auto">
          <a:xfrm>
            <a:off x="2263698" y="936703"/>
            <a:ext cx="4317602" cy="4399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22102"/>
      </p:ext>
    </p:extLst>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5" name="Rectangle 4"/>
          <p:cNvSpPr/>
          <p:nvPr/>
        </p:nvSpPr>
        <p:spPr>
          <a:xfrm>
            <a:off x="568712" y="379141"/>
            <a:ext cx="1940312" cy="23417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http://latcomm.com/wp/wp-content/uploads/2013/03/Chinese-character-for-listen.png"/>
          <p:cNvPicPr>
            <a:picLocks noChangeAspect="1" noChangeArrowheads="1"/>
          </p:cNvPicPr>
          <p:nvPr/>
        </p:nvPicPr>
        <p:blipFill rotWithShape="1">
          <a:blip r:embed="rId3">
            <a:extLst>
              <a:ext uri="{28A0092B-C50C-407E-A947-70E740481C1C}">
                <a14:useLocalDpi xmlns:a14="http://schemas.microsoft.com/office/drawing/2010/main" val="0"/>
              </a:ext>
            </a:extLst>
          </a:blip>
          <a:srcRect r="5555"/>
          <a:stretch/>
        </p:blipFill>
        <p:spPr bwMode="auto">
          <a:xfrm>
            <a:off x="2263698" y="936703"/>
            <a:ext cx="4317602" cy="4399154"/>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rot="8983389">
            <a:off x="6270696" y="417868"/>
            <a:ext cx="19050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4153371"/>
      </p:ext>
    </p:extLst>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5122" name="Picture 2" descr="http://www.themaninchina.com/Wenzi_book_project/wenzi%20book/s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2267" y="1964272"/>
            <a:ext cx="3983869" cy="3979328"/>
          </a:xfrm>
          <a:prstGeom prst="rect">
            <a:avLst/>
          </a:prstGeom>
          <a:noFill/>
          <a:extLst>
            <a:ext uri="{909E8E84-426E-40DD-AFC4-6F175D3DCCD1}">
              <a14:hiddenFill xmlns:a14="http://schemas.microsoft.com/office/drawing/2010/main">
                <a:solidFill>
                  <a:srgbClr val="FFFFFF"/>
                </a:solidFill>
              </a14:hiddenFill>
            </a:ext>
          </a:extLst>
        </p:spPr>
      </p:pic>
      <p:sp>
        <p:nvSpPr>
          <p:cNvPr id="10" name="Shape 334"/>
          <p:cNvSpPr txBox="1"/>
          <p:nvPr/>
        </p:nvSpPr>
        <p:spPr>
          <a:xfrm>
            <a:off x="905285" y="183818"/>
            <a:ext cx="7266169" cy="1338067"/>
          </a:xfrm>
          <a:prstGeom prst="rect">
            <a:avLst/>
          </a:prstGeom>
          <a:noFill/>
          <a:ln>
            <a:noFill/>
          </a:ln>
        </p:spPr>
        <p:txBody>
          <a:bodyPr lIns="0" tIns="45700" rIns="91425" bIns="45700" anchor="t" anchorCtr="0">
            <a:noAutofit/>
          </a:bodyPr>
          <a:lstStyle/>
          <a:p>
            <a:pPr marL="0" marR="0" lvl="0" indent="0" algn="ctr" rtl="0">
              <a:spcBef>
                <a:spcPts val="0"/>
              </a:spcBef>
              <a:buSzPct val="25000"/>
              <a:buNone/>
            </a:pPr>
            <a:r>
              <a:rPr lang="en-US" sz="8000" b="1" dirty="0" err="1" smtClean="0">
                <a:solidFill>
                  <a:srgbClr val="FF0000"/>
                </a:solidFill>
              </a:rPr>
              <a:t>shi</a:t>
            </a:r>
            <a:r>
              <a:rPr lang="en-US" sz="8000" b="1" dirty="0" smtClean="0">
                <a:solidFill>
                  <a:srgbClr val="FF0000"/>
                </a:solidFill>
              </a:rPr>
              <a:t> = you</a:t>
            </a:r>
            <a:endParaRPr lang="en-US" sz="2000" b="1" i="1" dirty="0">
              <a:solidFill>
                <a:srgbClr val="FF0000"/>
              </a:solidFill>
            </a:endParaRPr>
          </a:p>
        </p:txBody>
      </p:sp>
    </p:spTree>
    <p:extLst>
      <p:ext uri="{BB962C8B-B14F-4D97-AF65-F5344CB8AC3E}">
        <p14:creationId xmlns:p14="http://schemas.microsoft.com/office/powerpoint/2010/main" val="1050649249"/>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5122" name="Picture 2" descr="http://www.themaninchina.com/Wenzi_book_project/wenzi%20book/s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9553" y="1693334"/>
            <a:ext cx="4230051" cy="480911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6589010" y="33866"/>
            <a:ext cx="2554989" cy="2524836"/>
          </a:xfrm>
          <a:prstGeom prst="rect">
            <a:avLst/>
          </a:prstGeom>
        </p:spPr>
      </p:pic>
      <p:pic>
        <p:nvPicPr>
          <p:cNvPr id="6" name="Picture 5" descr="https://openclipart.org/image/2400px/svg_to_png/203546/number-10.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2091" y="4464516"/>
            <a:ext cx="2294890" cy="2034946"/>
          </a:xfrm>
          <a:prstGeom prst="rect">
            <a:avLst/>
          </a:prstGeom>
          <a:noFill/>
          <a:ln>
            <a:noFill/>
          </a:ln>
        </p:spPr>
      </p:pic>
      <p:grpSp>
        <p:nvGrpSpPr>
          <p:cNvPr id="5" name="Group 4"/>
          <p:cNvGrpSpPr/>
          <p:nvPr/>
        </p:nvGrpSpPr>
        <p:grpSpPr>
          <a:xfrm>
            <a:off x="6582091" y="3168857"/>
            <a:ext cx="2409508" cy="707865"/>
            <a:chOff x="6467474" y="3151924"/>
            <a:chExt cx="2524125" cy="707865"/>
          </a:xfrm>
        </p:grpSpPr>
        <p:pic>
          <p:nvPicPr>
            <p:cNvPr id="2" name="Picture 1"/>
            <p:cNvPicPr>
              <a:picLocks noChangeAspect="1"/>
            </p:cNvPicPr>
            <p:nvPr/>
          </p:nvPicPr>
          <p:blipFill rotWithShape="1">
            <a:blip r:embed="rId6"/>
            <a:srcRect b="69042"/>
            <a:stretch/>
          </p:blipFill>
          <p:spPr>
            <a:xfrm>
              <a:off x="6467474" y="3151924"/>
              <a:ext cx="2524125" cy="560268"/>
            </a:xfrm>
            <a:prstGeom prst="rect">
              <a:avLst/>
            </a:prstGeom>
          </p:spPr>
        </p:pic>
        <p:pic>
          <p:nvPicPr>
            <p:cNvPr id="7" name="Picture 6"/>
            <p:cNvPicPr>
              <a:picLocks noChangeAspect="1"/>
            </p:cNvPicPr>
            <p:nvPr/>
          </p:nvPicPr>
          <p:blipFill rotWithShape="1">
            <a:blip r:embed="rId6"/>
            <a:srcRect t="91844"/>
            <a:stretch/>
          </p:blipFill>
          <p:spPr>
            <a:xfrm>
              <a:off x="6467474" y="3712190"/>
              <a:ext cx="2524125" cy="147599"/>
            </a:xfrm>
            <a:prstGeom prst="rect">
              <a:avLst/>
            </a:prstGeom>
          </p:spPr>
        </p:pic>
      </p:grpSp>
      <p:sp>
        <p:nvSpPr>
          <p:cNvPr id="10" name="Shape 334"/>
          <p:cNvSpPr txBox="1"/>
          <p:nvPr/>
        </p:nvSpPr>
        <p:spPr>
          <a:xfrm>
            <a:off x="259047" y="-75023"/>
            <a:ext cx="7266169" cy="1338067"/>
          </a:xfrm>
          <a:prstGeom prst="rect">
            <a:avLst/>
          </a:prstGeom>
          <a:noFill/>
          <a:ln>
            <a:noFill/>
          </a:ln>
        </p:spPr>
        <p:txBody>
          <a:bodyPr lIns="0" tIns="45700" rIns="91425" bIns="45700" anchor="t" anchorCtr="0">
            <a:noAutofit/>
          </a:bodyPr>
          <a:lstStyle/>
          <a:p>
            <a:pPr marL="0" marR="0" lvl="0" indent="0" algn="ctr" rtl="0">
              <a:spcBef>
                <a:spcPts val="0"/>
              </a:spcBef>
              <a:buSzPct val="25000"/>
              <a:buNone/>
            </a:pPr>
            <a:r>
              <a:rPr lang="en-US" sz="8000" b="1" dirty="0" err="1" smtClean="0">
                <a:solidFill>
                  <a:srgbClr val="FF0000"/>
                </a:solidFill>
              </a:rPr>
              <a:t>sh</a:t>
            </a:r>
            <a:r>
              <a:rPr lang="en-US" sz="8000" b="1" dirty="0" err="1">
                <a:solidFill>
                  <a:srgbClr val="FF0000"/>
                </a:solidFill>
              </a:rPr>
              <a:t>i</a:t>
            </a:r>
            <a:endParaRPr lang="en-US" sz="2000" b="1" i="1" dirty="0">
              <a:solidFill>
                <a:srgbClr val="FF0000"/>
              </a:solidFill>
            </a:endParaRPr>
          </a:p>
        </p:txBody>
      </p:sp>
      <p:sp>
        <p:nvSpPr>
          <p:cNvPr id="11" name="TextBox 10"/>
          <p:cNvSpPr txBox="1"/>
          <p:nvPr/>
        </p:nvSpPr>
        <p:spPr>
          <a:xfrm>
            <a:off x="7875941" y="5174212"/>
            <a:ext cx="593432" cy="307777"/>
          </a:xfrm>
          <a:prstGeom prst="rect">
            <a:avLst/>
          </a:prstGeom>
          <a:noFill/>
        </p:spPr>
        <p:txBody>
          <a:bodyPr wrap="none" rtlCol="0">
            <a:spAutoFit/>
          </a:bodyPr>
          <a:lstStyle/>
          <a:p>
            <a:r>
              <a:rPr lang="en-US" dirty="0" smtClean="0"/>
              <a:t>Base</a:t>
            </a:r>
            <a:endParaRPr lang="en-US" dirty="0"/>
          </a:p>
        </p:txBody>
      </p:sp>
    </p:spTree>
    <p:extLst>
      <p:ext uri="{BB962C8B-B14F-4D97-AF65-F5344CB8AC3E}">
        <p14:creationId xmlns:p14="http://schemas.microsoft.com/office/powerpoint/2010/main" val="2514916170"/>
      </p:ext>
    </p:extLst>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5" name="Rectangle 4"/>
          <p:cNvSpPr/>
          <p:nvPr/>
        </p:nvSpPr>
        <p:spPr>
          <a:xfrm>
            <a:off x="568712" y="379141"/>
            <a:ext cx="1940312" cy="23417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http://latcomm.com/wp/wp-content/uploads/2013/03/Chinese-character-for-listen.png"/>
          <p:cNvPicPr>
            <a:picLocks noChangeAspect="1" noChangeArrowheads="1"/>
          </p:cNvPicPr>
          <p:nvPr/>
        </p:nvPicPr>
        <p:blipFill rotWithShape="1">
          <a:blip r:embed="rId3">
            <a:extLst>
              <a:ext uri="{28A0092B-C50C-407E-A947-70E740481C1C}">
                <a14:useLocalDpi xmlns:a14="http://schemas.microsoft.com/office/drawing/2010/main" val="0"/>
              </a:ext>
            </a:extLst>
          </a:blip>
          <a:srcRect r="5555"/>
          <a:stretch/>
        </p:blipFill>
        <p:spPr bwMode="auto">
          <a:xfrm>
            <a:off x="2263698" y="936703"/>
            <a:ext cx="4317602" cy="4399154"/>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rot="11198651">
            <a:off x="6811497" y="2393137"/>
            <a:ext cx="19050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204732"/>
      </p:ext>
    </p:extLst>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9218" name="Picture 2" descr="https://lh5.googleusercontent.com/4nUaUU_NtQ1ql_A5ntW_Gis8VLXJlLcPtfe3PvnX2DH1ODD-wNFgOh8bVLhmtzrUyzqU1YgniDTbScWiyIOUiNv1uhm-1rcrbZQHS-1565SO3kSkpNQ0uVoJvPUCbaxflyJwi9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679" y="832754"/>
            <a:ext cx="8539843" cy="5012876"/>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218364" y="-144847"/>
            <a:ext cx="8789158" cy="7075277"/>
            <a:chOff x="218364" y="-95861"/>
            <a:chExt cx="8789158" cy="7075277"/>
          </a:xfrm>
        </p:grpSpPr>
        <p:sp>
          <p:nvSpPr>
            <p:cNvPr id="334" name="Shape 334"/>
            <p:cNvSpPr txBox="1"/>
            <p:nvPr/>
          </p:nvSpPr>
          <p:spPr>
            <a:xfrm>
              <a:off x="218364" y="-95861"/>
              <a:ext cx="8789158" cy="1626920"/>
            </a:xfrm>
            <a:prstGeom prst="rect">
              <a:avLst/>
            </a:prstGeom>
            <a:noFill/>
            <a:ln>
              <a:noFill/>
            </a:ln>
          </p:spPr>
          <p:txBody>
            <a:bodyPr lIns="0" tIns="45700" rIns="91425" bIns="45700" anchor="t" anchorCtr="0">
              <a:noAutofit/>
            </a:bodyPr>
            <a:lstStyle/>
            <a:p>
              <a:pPr marL="0" marR="0" lvl="0" indent="0" algn="ctr" rtl="0">
                <a:spcBef>
                  <a:spcPts val="0"/>
                </a:spcBef>
                <a:buSzPct val="25000"/>
                <a:buNone/>
              </a:pPr>
              <a:r>
                <a:rPr lang="en-US" sz="9600" b="1" dirty="0" smtClean="0">
                  <a:solidFill>
                    <a:srgbClr val="0070C0"/>
                  </a:solidFill>
                </a:rPr>
                <a:t> </a:t>
              </a:r>
              <a:r>
                <a:rPr lang="en-US" sz="9600" b="1" dirty="0" smtClean="0">
                  <a:solidFill>
                    <a:srgbClr val="0070C0"/>
                  </a:solidFill>
                </a:rPr>
                <a:t>MU</a:t>
              </a:r>
              <a:endParaRPr lang="en-US" sz="2800" b="1" i="1" dirty="0">
                <a:solidFill>
                  <a:srgbClr val="0070C0"/>
                </a:solidFill>
              </a:endParaRPr>
            </a:p>
          </p:txBody>
        </p:sp>
        <p:pic>
          <p:nvPicPr>
            <p:cNvPr id="4" name="Picture 3"/>
            <p:cNvPicPr>
              <a:picLocks noChangeAspect="1"/>
            </p:cNvPicPr>
            <p:nvPr/>
          </p:nvPicPr>
          <p:blipFill rotWithShape="1">
            <a:blip r:embed="rId4"/>
            <a:srcRect l="41524" t="24182" r="8598" b="47469"/>
            <a:stretch/>
          </p:blipFill>
          <p:spPr>
            <a:xfrm>
              <a:off x="3225933" y="5557016"/>
              <a:ext cx="2590800" cy="1422400"/>
            </a:xfrm>
            <a:prstGeom prst="rect">
              <a:avLst/>
            </a:prstGeom>
          </p:spPr>
        </p:pic>
        <p:sp>
          <p:nvSpPr>
            <p:cNvPr id="5" name="Rectangle 4"/>
            <p:cNvSpPr/>
            <p:nvPr/>
          </p:nvSpPr>
          <p:spPr>
            <a:xfrm>
              <a:off x="3825230" y="2667000"/>
              <a:ext cx="679036" cy="410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20289759">
              <a:off x="5142648" y="3985683"/>
              <a:ext cx="679036" cy="410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41942214"/>
      </p:ext>
    </p:extLst>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08214" y="461664"/>
            <a:ext cx="8392886" cy="10156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See other p</a:t>
            </a:r>
            <a:r>
              <a:rPr kumimoji="0" lang="en-US" sz="60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erspe</a:t>
            </a:r>
            <a:r>
              <a:rPr lang="en-US" sz="6000" b="1" dirty="0" smtClean="0">
                <a:latin typeface="Arial" panose="020B0604020202020204" pitchFamily="34" charset="0"/>
                <a:cs typeface="Arial" panose="020B0604020202020204" pitchFamily="34" charset="0"/>
              </a:rPr>
              <a:t>ct</a:t>
            </a:r>
            <a:r>
              <a:rPr lang="en-US" sz="6000" dirty="0" smtClean="0">
                <a:latin typeface="Arial" panose="020B0604020202020204" pitchFamily="34" charset="0"/>
                <a:cs typeface="Arial" panose="020B0604020202020204" pitchFamily="34" charset="0"/>
              </a:rPr>
              <a:t>ives</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26" name="Picture 2" descr="https://lh5.googleusercontent.com/dCPsmlBnSLlTgKl5DUkXoDbMEc_B2djTRmT1lhhIpq3j8lUnWsVTwN00rsOPDP3dSPV_L6jYYkw0Zuay7182Qe-51ZQAoz9Dq42d3U18Xv407vEt2F85doTnKFxJnrl9FR0LTZRf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042" y="2139043"/>
            <a:ext cx="8006292" cy="4767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2549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p:nvPr/>
        </p:nvSpPr>
        <p:spPr>
          <a:xfrm>
            <a:off x="155575" y="-144462"/>
            <a:ext cx="304800" cy="304800"/>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283" name="Shape 283"/>
          <p:cNvSpPr txBox="1"/>
          <p:nvPr/>
        </p:nvSpPr>
        <p:spPr>
          <a:xfrm>
            <a:off x="155575" y="-144462"/>
            <a:ext cx="304800" cy="304800"/>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284" name="Shape 284"/>
          <p:cNvSpPr txBox="1"/>
          <p:nvPr/>
        </p:nvSpPr>
        <p:spPr>
          <a:xfrm>
            <a:off x="155575" y="-144462"/>
            <a:ext cx="304800" cy="304800"/>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285" name="Shape 285"/>
          <p:cNvSpPr txBox="1"/>
          <p:nvPr/>
        </p:nvSpPr>
        <p:spPr>
          <a:xfrm>
            <a:off x="3682775" y="2752900"/>
            <a:ext cx="2451900" cy="836400"/>
          </a:xfrm>
          <a:prstGeom prst="rect">
            <a:avLst/>
          </a:prstGeom>
          <a:noFill/>
          <a:ln>
            <a:noFill/>
          </a:ln>
        </p:spPr>
        <p:txBody>
          <a:bodyPr lIns="91425" tIns="91425" rIns="91425" bIns="91425" anchor="t" anchorCtr="0">
            <a:noAutofit/>
          </a:bodyPr>
          <a:lstStyle/>
          <a:p>
            <a:pPr lvl="0" algn="ctr" rtl="0">
              <a:spcBef>
                <a:spcPts val="0"/>
              </a:spcBef>
              <a:buNone/>
            </a:pPr>
            <a:r>
              <a:rPr lang="en-US" sz="6000">
                <a:solidFill>
                  <a:srgbClr val="FFFFFF"/>
                </a:solidFill>
              </a:rPr>
              <a:t>Drop the bags</a:t>
            </a:r>
          </a:p>
        </p:txBody>
      </p:sp>
      <p:pic>
        <p:nvPicPr>
          <p:cNvPr id="286" name="Shape 286"/>
          <p:cNvPicPr preferRelativeResize="0"/>
          <p:nvPr/>
        </p:nvPicPr>
        <p:blipFill>
          <a:blip r:embed="rId3">
            <a:alphaModFix/>
          </a:blip>
          <a:stretch>
            <a:fillRect/>
          </a:stretch>
        </p:blipFill>
        <p:spPr>
          <a:xfrm>
            <a:off x="2305775" y="1879575"/>
            <a:ext cx="4770325" cy="4368724"/>
          </a:xfrm>
          <a:prstGeom prst="rect">
            <a:avLst/>
          </a:prstGeom>
          <a:noFill/>
          <a:ln>
            <a:noFill/>
          </a:ln>
        </p:spPr>
      </p:pic>
      <p:sp>
        <p:nvSpPr>
          <p:cNvPr id="287" name="Shape 287"/>
          <p:cNvSpPr txBox="1"/>
          <p:nvPr/>
        </p:nvSpPr>
        <p:spPr>
          <a:xfrm>
            <a:off x="1447800" y="0"/>
            <a:ext cx="6234300" cy="1629300"/>
          </a:xfrm>
          <a:prstGeom prst="rect">
            <a:avLst/>
          </a:prstGeom>
          <a:solidFill>
            <a:srgbClr val="0000FF"/>
          </a:solidFill>
          <a:ln>
            <a:noFill/>
          </a:ln>
        </p:spPr>
        <p:txBody>
          <a:bodyPr lIns="91425" tIns="91425" rIns="91425" bIns="91425" anchor="ctr" anchorCtr="0">
            <a:noAutofit/>
          </a:bodyPr>
          <a:lstStyle/>
          <a:p>
            <a:pPr lvl="0" algn="ctr" rtl="0">
              <a:lnSpc>
                <a:spcPct val="85000"/>
              </a:lnSpc>
              <a:spcBef>
                <a:spcPts val="0"/>
              </a:spcBef>
              <a:buNone/>
            </a:pPr>
            <a:r>
              <a:rPr lang="en-US" sz="6000" b="1" dirty="0" smtClean="0">
                <a:solidFill>
                  <a:srgbClr val="FFFFFF"/>
                </a:solidFill>
                <a:latin typeface="Times New Roman"/>
                <a:ea typeface="Times New Roman"/>
                <a:cs typeface="Times New Roman"/>
                <a:sym typeface="Times New Roman"/>
              </a:rPr>
              <a:t>EXERCISE</a:t>
            </a:r>
            <a:endParaRPr lang="en-US" sz="6000" b="1" dirty="0">
              <a:solidFill>
                <a:srgbClr val="FFFFF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4589168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4" name="Shape 334"/>
          <p:cNvSpPr txBox="1"/>
          <p:nvPr/>
        </p:nvSpPr>
        <p:spPr>
          <a:xfrm>
            <a:off x="218364" y="67646"/>
            <a:ext cx="8789158" cy="6790354"/>
          </a:xfrm>
          <a:prstGeom prst="rect">
            <a:avLst/>
          </a:prstGeom>
          <a:noFill/>
          <a:ln>
            <a:noFill/>
          </a:ln>
        </p:spPr>
        <p:txBody>
          <a:bodyPr lIns="0" tIns="45700" rIns="91425" bIns="45700" anchor="t" anchorCtr="0">
            <a:noAutofit/>
          </a:bodyPr>
          <a:lstStyle/>
          <a:p>
            <a:pPr lvl="0" algn="ctr">
              <a:buSzPct val="25000"/>
            </a:pPr>
            <a:r>
              <a:rPr lang="en-US" sz="4800" b="1" dirty="0" smtClean="0">
                <a:solidFill>
                  <a:srgbClr val="FF0000"/>
                </a:solidFill>
              </a:rPr>
              <a:t>Transform </a:t>
            </a:r>
            <a:r>
              <a:rPr lang="en-US" sz="4800" b="1" dirty="0" smtClean="0">
                <a:solidFill>
                  <a:schemeClr val="tx1"/>
                </a:solidFill>
              </a:rPr>
              <a:t>n</a:t>
            </a:r>
            <a:r>
              <a:rPr lang="en-US" sz="4800" b="1" dirty="0" smtClean="0">
                <a:solidFill>
                  <a:srgbClr val="FF0000"/>
                </a:solidFill>
              </a:rPr>
              <a:t>ine with one line. </a:t>
            </a:r>
            <a:endParaRPr lang="en-US" sz="4800" b="1" dirty="0">
              <a:solidFill>
                <a:srgbClr val="FF0000"/>
              </a:solidFill>
            </a:endParaRPr>
          </a:p>
          <a:p>
            <a:pPr lvl="0" algn="ctr">
              <a:buSzPct val="25000"/>
            </a:pPr>
            <a:r>
              <a:rPr lang="en-US" sz="31300" b="1" dirty="0" smtClean="0">
                <a:solidFill>
                  <a:schemeClr val="bg1"/>
                </a:solidFill>
              </a:rPr>
              <a:t>S</a:t>
            </a:r>
            <a:r>
              <a:rPr lang="en-US" sz="31300" b="1" dirty="0" smtClean="0">
                <a:solidFill>
                  <a:schemeClr val="tx1"/>
                </a:solidFill>
              </a:rPr>
              <a:t>IX</a:t>
            </a:r>
            <a:r>
              <a:rPr lang="en-US" sz="31300" b="1" dirty="0" smtClean="0">
                <a:solidFill>
                  <a:schemeClr val="bg1"/>
                </a:solidFill>
              </a:rPr>
              <a:t>6</a:t>
            </a:r>
            <a:endParaRPr lang="en-US" sz="31300" b="1" i="1" dirty="0">
              <a:solidFill>
                <a:schemeClr val="bg1"/>
              </a:solidFill>
            </a:endParaRPr>
          </a:p>
        </p:txBody>
      </p:sp>
    </p:spTree>
    <p:extLst>
      <p:ext uri="{BB962C8B-B14F-4D97-AF65-F5344CB8AC3E}">
        <p14:creationId xmlns:p14="http://schemas.microsoft.com/office/powerpoint/2010/main" val="4240823268"/>
      </p:ext>
    </p:extLst>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p:nvPr/>
        </p:nvSpPr>
        <p:spPr>
          <a:xfrm>
            <a:off x="722312" y="4406900"/>
            <a:ext cx="7772400" cy="1361999"/>
          </a:xfrm>
          <a:prstGeom prst="rect">
            <a:avLst/>
          </a:prstGeom>
          <a:noFill/>
          <a:ln>
            <a:noFill/>
          </a:ln>
        </p:spPr>
        <p:txBody>
          <a:bodyPr lIns="91425" tIns="91425" rIns="91425" bIns="91425" anchor="t" anchorCtr="0">
            <a:noAutofit/>
          </a:bodyPr>
          <a:lstStyle/>
          <a:p>
            <a:pPr>
              <a:spcBef>
                <a:spcPts val="0"/>
              </a:spcBef>
              <a:buNone/>
            </a:pPr>
            <a:endParaRPr/>
          </a:p>
        </p:txBody>
      </p:sp>
      <p:pic>
        <p:nvPicPr>
          <p:cNvPr id="372" name="Shape 372"/>
          <p:cNvPicPr preferRelativeResize="0"/>
          <p:nvPr/>
        </p:nvPicPr>
        <p:blipFill rotWithShape="1">
          <a:blip r:embed="rId3">
            <a:alphaModFix/>
          </a:blip>
          <a:srcRect b="50545"/>
          <a:stretch/>
        </p:blipFill>
        <p:spPr>
          <a:xfrm>
            <a:off x="2406531" y="1124077"/>
            <a:ext cx="4403962" cy="1960317"/>
          </a:xfrm>
          <a:prstGeom prst="rect">
            <a:avLst/>
          </a:prstGeom>
          <a:noFill/>
          <a:ln>
            <a:noFill/>
          </a:ln>
        </p:spPr>
      </p:pic>
    </p:spTree>
    <p:extLst>
      <p:ext uri="{BB962C8B-B14F-4D97-AF65-F5344CB8AC3E}">
        <p14:creationId xmlns:p14="http://schemas.microsoft.com/office/powerpoint/2010/main" val="2994902176"/>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Shape 486"/>
          <p:cNvSpPr txBox="1"/>
          <p:nvPr/>
        </p:nvSpPr>
        <p:spPr>
          <a:xfrm>
            <a:off x="155575" y="-144461"/>
            <a:ext cx="304799" cy="304799"/>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487" name="Shape 487"/>
          <p:cNvSpPr txBox="1"/>
          <p:nvPr/>
        </p:nvSpPr>
        <p:spPr>
          <a:xfrm>
            <a:off x="155575" y="-144461"/>
            <a:ext cx="304799" cy="304799"/>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488" name="Shape 488"/>
          <p:cNvSpPr txBox="1"/>
          <p:nvPr/>
        </p:nvSpPr>
        <p:spPr>
          <a:xfrm>
            <a:off x="155575" y="-144461"/>
            <a:ext cx="304799" cy="304799"/>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489" name="Shape 489"/>
          <p:cNvSpPr txBox="1"/>
          <p:nvPr/>
        </p:nvSpPr>
        <p:spPr>
          <a:xfrm>
            <a:off x="155575" y="552400"/>
            <a:ext cx="8988425" cy="5367000"/>
          </a:xfrm>
          <a:prstGeom prst="rect">
            <a:avLst/>
          </a:prstGeom>
          <a:noFill/>
          <a:ln>
            <a:noFill/>
          </a:ln>
        </p:spPr>
        <p:txBody>
          <a:bodyPr lIns="91425" tIns="91425" rIns="91425" bIns="91425" anchor="ctr" anchorCtr="0">
            <a:noAutofit/>
          </a:bodyPr>
          <a:lstStyle/>
          <a:p>
            <a:pPr lvl="0" algn="ctr" rtl="0">
              <a:spcBef>
                <a:spcPts val="0"/>
              </a:spcBef>
              <a:buNone/>
            </a:pPr>
            <a:r>
              <a:rPr lang="en-US" sz="6000" dirty="0" smtClean="0">
                <a:solidFill>
                  <a:schemeClr val="dk1"/>
                </a:solidFill>
                <a:highlight>
                  <a:srgbClr val="FFFFFF"/>
                </a:highlight>
                <a:latin typeface="Times New Roman"/>
                <a:ea typeface="Times New Roman"/>
                <a:cs typeface="Times New Roman"/>
                <a:sym typeface="Times New Roman"/>
              </a:rPr>
              <a:t>The </a:t>
            </a:r>
            <a:r>
              <a:rPr lang="en-US" sz="11500" b="1" dirty="0" smtClean="0">
                <a:solidFill>
                  <a:srgbClr val="CC0000"/>
                </a:solidFill>
                <a:highlight>
                  <a:srgbClr val="FFFFFF"/>
                </a:highlight>
                <a:latin typeface="Times New Roman"/>
                <a:ea typeface="Times New Roman"/>
                <a:cs typeface="Times New Roman"/>
                <a:sym typeface="Times New Roman"/>
              </a:rPr>
              <a:t>GREATEST SKILL</a:t>
            </a:r>
            <a:endParaRPr lang="en-US" sz="6600" b="1" dirty="0" smtClean="0">
              <a:solidFill>
                <a:srgbClr val="CC0000"/>
              </a:solidFill>
              <a:highlight>
                <a:srgbClr val="FFFFFF"/>
              </a:highlight>
              <a:latin typeface="Times New Roman"/>
              <a:ea typeface="Times New Roman"/>
              <a:cs typeface="Times New Roman"/>
              <a:sym typeface="Times New Roman"/>
            </a:endParaRPr>
          </a:p>
          <a:p>
            <a:pPr lvl="0" algn="ctr" rtl="0">
              <a:spcBef>
                <a:spcPts val="0"/>
              </a:spcBef>
              <a:buNone/>
            </a:pPr>
            <a:r>
              <a:rPr lang="en-US" sz="6000" i="1" dirty="0">
                <a:solidFill>
                  <a:srgbClr val="002060"/>
                </a:solidFill>
                <a:highlight>
                  <a:srgbClr val="FFFFFF"/>
                </a:highlight>
                <a:latin typeface="Times New Roman"/>
                <a:ea typeface="Times New Roman"/>
                <a:cs typeface="Times New Roman"/>
                <a:sym typeface="Times New Roman"/>
              </a:rPr>
              <a:t>never </a:t>
            </a:r>
            <a:r>
              <a:rPr lang="en-US" sz="6000" i="1" dirty="0" smtClean="0">
                <a:solidFill>
                  <a:srgbClr val="002060"/>
                </a:solidFill>
                <a:highlight>
                  <a:srgbClr val="FFFFFF"/>
                </a:highlight>
                <a:latin typeface="Times New Roman"/>
                <a:ea typeface="Times New Roman"/>
                <a:cs typeface="Times New Roman"/>
                <a:sym typeface="Times New Roman"/>
              </a:rPr>
              <a:t>taught</a:t>
            </a:r>
            <a:endParaRPr lang="en-US" sz="6000" i="1" dirty="0">
              <a:solidFill>
                <a:srgbClr val="002060"/>
              </a:solidFill>
              <a:highlight>
                <a:srgbClr val="FFFFFF"/>
              </a:highlight>
              <a:latin typeface="Times New Roman"/>
              <a:ea typeface="Times New Roman"/>
              <a:cs typeface="Times New Roman"/>
              <a:sym typeface="Times New Roman"/>
            </a:endParaRPr>
          </a:p>
          <a:p>
            <a:pPr lvl="0" algn="ctr" rtl="0">
              <a:spcBef>
                <a:spcPts val="0"/>
              </a:spcBef>
              <a:buNone/>
            </a:pPr>
            <a:endParaRPr lang="en-US" sz="2400" dirty="0" smtClean="0">
              <a:solidFill>
                <a:srgbClr val="222222"/>
              </a:solidFill>
              <a:highlight>
                <a:srgbClr val="FFFFFF"/>
              </a:highlight>
              <a:latin typeface="Times New Roman"/>
              <a:ea typeface="Times New Roman"/>
              <a:cs typeface="Times New Roman"/>
              <a:sym typeface="Times New Roman"/>
            </a:endParaRPr>
          </a:p>
        </p:txBody>
      </p:sp>
      <p:pic>
        <p:nvPicPr>
          <p:cNvPr id="6" name="Shape 637"/>
          <p:cNvPicPr preferRelativeResize="0"/>
          <p:nvPr/>
        </p:nvPicPr>
        <p:blipFill rotWithShape="1">
          <a:blip r:embed="rId3">
            <a:alphaModFix/>
          </a:blip>
          <a:srcRect t="36236" r="42811"/>
          <a:stretch/>
        </p:blipFill>
        <p:spPr>
          <a:xfrm rot="5400000">
            <a:off x="607506" y="1549307"/>
            <a:ext cx="1299587" cy="1338941"/>
          </a:xfrm>
          <a:prstGeom prst="rect">
            <a:avLst/>
          </a:prstGeom>
          <a:noFill/>
          <a:ln>
            <a:noFill/>
          </a:ln>
        </p:spPr>
      </p:pic>
    </p:spTree>
    <p:extLst>
      <p:ext uri="{BB962C8B-B14F-4D97-AF65-F5344CB8AC3E}">
        <p14:creationId xmlns:p14="http://schemas.microsoft.com/office/powerpoint/2010/main" val="3804820806"/>
      </p:ext>
    </p:extLst>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p:nvPr/>
        </p:nvSpPr>
        <p:spPr>
          <a:xfrm>
            <a:off x="722312" y="4406900"/>
            <a:ext cx="7772400" cy="1361999"/>
          </a:xfrm>
          <a:prstGeom prst="rect">
            <a:avLst/>
          </a:prstGeom>
          <a:noFill/>
          <a:ln>
            <a:noFill/>
          </a:ln>
        </p:spPr>
        <p:txBody>
          <a:bodyPr lIns="91425" tIns="91425" rIns="91425" bIns="91425" anchor="t" anchorCtr="0">
            <a:noAutofit/>
          </a:bodyPr>
          <a:lstStyle/>
          <a:p>
            <a:pPr>
              <a:spcBef>
                <a:spcPts val="0"/>
              </a:spcBef>
              <a:buNone/>
            </a:pPr>
            <a:endParaRPr/>
          </a:p>
        </p:txBody>
      </p:sp>
      <p:pic>
        <p:nvPicPr>
          <p:cNvPr id="372" name="Shape 372"/>
          <p:cNvPicPr preferRelativeResize="0"/>
          <p:nvPr/>
        </p:nvPicPr>
        <p:blipFill>
          <a:blip r:embed="rId3">
            <a:alphaModFix/>
          </a:blip>
          <a:stretch>
            <a:fillRect/>
          </a:stretch>
        </p:blipFill>
        <p:spPr>
          <a:xfrm>
            <a:off x="2406531" y="1124077"/>
            <a:ext cx="4403962" cy="3963822"/>
          </a:xfrm>
          <a:prstGeom prst="rect">
            <a:avLst/>
          </a:prstGeom>
          <a:noFill/>
          <a:ln>
            <a:noFill/>
          </a:ln>
        </p:spPr>
      </p:pic>
    </p:spTree>
    <p:extLst>
      <p:ext uri="{BB962C8B-B14F-4D97-AF65-F5344CB8AC3E}">
        <p14:creationId xmlns:p14="http://schemas.microsoft.com/office/powerpoint/2010/main" val="2287873019"/>
      </p:ext>
    </p:extLst>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p:nvPr/>
        </p:nvSpPr>
        <p:spPr>
          <a:xfrm>
            <a:off x="722312" y="4406900"/>
            <a:ext cx="7772400" cy="1361999"/>
          </a:xfrm>
          <a:prstGeom prst="rect">
            <a:avLst/>
          </a:prstGeom>
          <a:noFill/>
          <a:ln>
            <a:noFill/>
          </a:ln>
        </p:spPr>
        <p:txBody>
          <a:bodyPr lIns="91425" tIns="91425" rIns="91425" bIns="91425" anchor="t" anchorCtr="0">
            <a:noAutofit/>
          </a:bodyPr>
          <a:lstStyle/>
          <a:p>
            <a:pPr>
              <a:spcBef>
                <a:spcPts val="0"/>
              </a:spcBef>
              <a:buNone/>
            </a:pPr>
            <a:endParaRPr/>
          </a:p>
        </p:txBody>
      </p:sp>
      <p:pic>
        <p:nvPicPr>
          <p:cNvPr id="372" name="Shape 372"/>
          <p:cNvPicPr preferRelativeResize="0"/>
          <p:nvPr/>
        </p:nvPicPr>
        <p:blipFill>
          <a:blip r:embed="rId3">
            <a:alphaModFix/>
          </a:blip>
          <a:stretch>
            <a:fillRect/>
          </a:stretch>
        </p:blipFill>
        <p:spPr>
          <a:xfrm>
            <a:off x="2406531" y="1124077"/>
            <a:ext cx="4403962" cy="3963822"/>
          </a:xfrm>
          <a:prstGeom prst="rect">
            <a:avLst/>
          </a:prstGeom>
          <a:noFill/>
          <a:ln>
            <a:noFill/>
          </a:ln>
        </p:spPr>
      </p:pic>
      <p:pic>
        <p:nvPicPr>
          <p:cNvPr id="2" name="Picture 1"/>
          <p:cNvPicPr>
            <a:picLocks noChangeAspect="1"/>
          </p:cNvPicPr>
          <p:nvPr/>
        </p:nvPicPr>
        <p:blipFill>
          <a:blip r:embed="rId4"/>
          <a:stretch>
            <a:fillRect/>
          </a:stretch>
        </p:blipFill>
        <p:spPr>
          <a:xfrm>
            <a:off x="7160802" y="4406900"/>
            <a:ext cx="1983198" cy="2242947"/>
          </a:xfrm>
          <a:prstGeom prst="rect">
            <a:avLst/>
          </a:prstGeom>
        </p:spPr>
      </p:pic>
      <p:cxnSp>
        <p:nvCxnSpPr>
          <p:cNvPr id="4" name="Straight Arrow Connector 3"/>
          <p:cNvCxnSpPr>
            <a:endCxn id="2" idx="1"/>
          </p:cNvCxnSpPr>
          <p:nvPr/>
        </p:nvCxnSpPr>
        <p:spPr>
          <a:xfrm>
            <a:off x="4608512" y="5087899"/>
            <a:ext cx="2552290" cy="4404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2963333" y="4690533"/>
            <a:ext cx="3640667" cy="1693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5811015"/>
      </p:ext>
    </p:extLst>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183" y="205645"/>
            <a:ext cx="8801100" cy="609600"/>
          </a:xfrm>
        </p:spPr>
        <p:txBody>
          <a:bodyPr>
            <a:normAutofit fontScale="90000"/>
          </a:bodyPr>
          <a:lstStyle/>
          <a:p>
            <a:pPr algn="ctr"/>
            <a:r>
              <a:rPr lang="en-US" sz="4000" b="1" dirty="0" smtClean="0"/>
              <a:t>FHLUR MODEL</a:t>
            </a:r>
            <a:br>
              <a:rPr lang="en-US" sz="4000" b="1" dirty="0" smtClean="0"/>
            </a:br>
            <a:r>
              <a:rPr lang="en-US" sz="4000" b="1" dirty="0" smtClean="0"/>
              <a:t>TRANSFORMATIVE LISTENING</a:t>
            </a:r>
            <a:endParaRPr lang="en-US" sz="4000" b="1" dirty="0"/>
          </a:p>
        </p:txBody>
      </p:sp>
      <p:sp>
        <p:nvSpPr>
          <p:cNvPr id="4" name="Rounded Rectangle 3"/>
          <p:cNvSpPr/>
          <p:nvPr/>
        </p:nvSpPr>
        <p:spPr>
          <a:xfrm>
            <a:off x="2792644" y="3166844"/>
            <a:ext cx="806557" cy="6286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Hear</a:t>
            </a:r>
            <a:endParaRPr lang="en-US" sz="1600" dirty="0">
              <a:solidFill>
                <a:schemeClr val="tx1"/>
              </a:solidFill>
            </a:endParaRPr>
          </a:p>
        </p:txBody>
      </p:sp>
      <p:sp>
        <p:nvSpPr>
          <p:cNvPr id="5" name="Rounded Rectangle 4"/>
          <p:cNvSpPr/>
          <p:nvPr/>
        </p:nvSpPr>
        <p:spPr>
          <a:xfrm>
            <a:off x="4038037" y="3166844"/>
            <a:ext cx="901447" cy="6286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Listen</a:t>
            </a:r>
          </a:p>
        </p:txBody>
      </p:sp>
      <p:sp>
        <p:nvSpPr>
          <p:cNvPr id="6" name="Rounded Rectangle 5"/>
          <p:cNvSpPr/>
          <p:nvPr/>
        </p:nvSpPr>
        <p:spPr>
          <a:xfrm>
            <a:off x="5426814" y="3185894"/>
            <a:ext cx="1312632" cy="6286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Under</a:t>
            </a:r>
            <a:r>
              <a:rPr lang="en-US" sz="1600" u="sng" dirty="0" smtClean="0">
                <a:solidFill>
                  <a:srgbClr val="FF0000"/>
                </a:solidFill>
              </a:rPr>
              <a:t>stand</a:t>
            </a:r>
            <a:endParaRPr lang="en-US" sz="1600" u="sng" dirty="0">
              <a:solidFill>
                <a:srgbClr val="FF0000"/>
              </a:solidFill>
            </a:endParaRPr>
          </a:p>
        </p:txBody>
      </p:sp>
      <p:sp>
        <p:nvSpPr>
          <p:cNvPr id="7" name="Rounded Rectangle 6"/>
          <p:cNvSpPr/>
          <p:nvPr/>
        </p:nvSpPr>
        <p:spPr>
          <a:xfrm>
            <a:off x="7213369" y="3185894"/>
            <a:ext cx="1099442" cy="6286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Respond</a:t>
            </a:r>
            <a:endParaRPr lang="en-US" sz="1600" dirty="0">
              <a:solidFill>
                <a:schemeClr val="tx1"/>
              </a:solidFill>
            </a:endParaRPr>
          </a:p>
        </p:txBody>
      </p:sp>
      <p:sp>
        <p:nvSpPr>
          <p:cNvPr id="8" name="Rounded Rectangle 7"/>
          <p:cNvSpPr/>
          <p:nvPr/>
        </p:nvSpPr>
        <p:spPr>
          <a:xfrm>
            <a:off x="3712570" y="4907415"/>
            <a:ext cx="1841725" cy="628650"/>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smtClean="0">
                <a:solidFill>
                  <a:schemeClr val="bg1">
                    <a:lumMod val="50000"/>
                  </a:schemeClr>
                </a:solidFill>
              </a:rPr>
              <a:t>Sentipasente</a:t>
            </a:r>
            <a:r>
              <a:rPr lang="en-US" sz="1050" dirty="0" smtClean="0">
                <a:solidFill>
                  <a:schemeClr val="bg1">
                    <a:lumMod val="50000"/>
                  </a:schemeClr>
                </a:solidFill>
              </a:rPr>
              <a:t> (sensing/thinking)</a:t>
            </a:r>
            <a:endParaRPr lang="en-US" sz="2000" dirty="0">
              <a:solidFill>
                <a:schemeClr val="bg1">
                  <a:lumMod val="50000"/>
                </a:schemeClr>
              </a:solidFill>
            </a:endParaRPr>
          </a:p>
        </p:txBody>
      </p:sp>
      <p:sp>
        <p:nvSpPr>
          <p:cNvPr id="9" name="Rounded Rectangle 8"/>
          <p:cNvSpPr/>
          <p:nvPr/>
        </p:nvSpPr>
        <p:spPr>
          <a:xfrm>
            <a:off x="7332507" y="4902765"/>
            <a:ext cx="1015403" cy="652044"/>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lumMod val="50000"/>
                  </a:schemeClr>
                </a:solidFill>
              </a:rPr>
              <a:t>Staying</a:t>
            </a:r>
            <a:endParaRPr lang="en-US" sz="1800" dirty="0">
              <a:solidFill>
                <a:schemeClr val="bg1">
                  <a:lumMod val="50000"/>
                </a:schemeClr>
              </a:solidFill>
            </a:endParaRPr>
          </a:p>
        </p:txBody>
      </p:sp>
      <p:cxnSp>
        <p:nvCxnSpPr>
          <p:cNvPr id="19" name="Curved Connector 18"/>
          <p:cNvCxnSpPr>
            <a:stCxn id="7" idx="0"/>
            <a:endCxn id="30" idx="0"/>
          </p:cNvCxnSpPr>
          <p:nvPr/>
        </p:nvCxnSpPr>
        <p:spPr>
          <a:xfrm rot="16200000" flipV="1">
            <a:off x="4798922" y="221725"/>
            <a:ext cx="34132" cy="5894205"/>
          </a:xfrm>
          <a:prstGeom prst="curvedConnector3">
            <a:avLst>
              <a:gd name="adj1" fmla="val 2835492"/>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1465606" y="3151762"/>
            <a:ext cx="806557" cy="6286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Focus</a:t>
            </a:r>
            <a:endParaRPr lang="en-US" sz="1600" dirty="0">
              <a:solidFill>
                <a:schemeClr val="tx1"/>
              </a:solidFill>
            </a:endParaRPr>
          </a:p>
        </p:txBody>
      </p:sp>
      <p:sp>
        <p:nvSpPr>
          <p:cNvPr id="33" name="Rounded Rectangle 32"/>
          <p:cNvSpPr/>
          <p:nvPr/>
        </p:nvSpPr>
        <p:spPr>
          <a:xfrm>
            <a:off x="3785696" y="1381098"/>
            <a:ext cx="1406128" cy="628650"/>
          </a:xfrm>
          <a:prstGeom prst="roundRect">
            <a:avLst/>
          </a:prstGeom>
          <a:no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50000"/>
                  </a:schemeClr>
                </a:solidFill>
              </a:rPr>
              <a:t>Transforming</a:t>
            </a:r>
            <a:endParaRPr lang="en-US" sz="1600" dirty="0">
              <a:solidFill>
                <a:schemeClr val="bg1">
                  <a:lumMod val="50000"/>
                </a:schemeClr>
              </a:solidFill>
            </a:endParaRPr>
          </a:p>
        </p:txBody>
      </p:sp>
      <p:sp>
        <p:nvSpPr>
          <p:cNvPr id="35" name="TextBox 34"/>
          <p:cNvSpPr txBox="1"/>
          <p:nvPr/>
        </p:nvSpPr>
        <p:spPr>
          <a:xfrm>
            <a:off x="288268" y="6406538"/>
            <a:ext cx="6176691" cy="307777"/>
          </a:xfrm>
          <a:prstGeom prst="rect">
            <a:avLst/>
          </a:prstGeom>
          <a:noFill/>
        </p:spPr>
        <p:txBody>
          <a:bodyPr wrap="none" rtlCol="0">
            <a:spAutoFit/>
          </a:bodyPr>
          <a:lstStyle/>
          <a:p>
            <a:r>
              <a:rPr lang="en-US" dirty="0" smtClean="0"/>
              <a:t>© 2018 John G. Igwebuike, The Lead Listening Institute.  All rights reserved.</a:t>
            </a:r>
            <a:endParaRPr lang="en-US" dirty="0"/>
          </a:p>
        </p:txBody>
      </p:sp>
      <p:cxnSp>
        <p:nvCxnSpPr>
          <p:cNvPr id="43" name="Straight Arrow Connector 42"/>
          <p:cNvCxnSpPr>
            <a:stCxn id="8" idx="3"/>
            <a:endCxn id="25" idx="1"/>
          </p:cNvCxnSpPr>
          <p:nvPr/>
        </p:nvCxnSpPr>
        <p:spPr>
          <a:xfrm>
            <a:off x="5554295" y="5221740"/>
            <a:ext cx="190185" cy="2138"/>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Elbow Connector 46"/>
          <p:cNvCxnSpPr>
            <a:stCxn id="9" idx="3"/>
            <a:endCxn id="33" idx="3"/>
          </p:cNvCxnSpPr>
          <p:nvPr/>
        </p:nvCxnSpPr>
        <p:spPr>
          <a:xfrm flipH="1" flipV="1">
            <a:off x="5191824" y="1695423"/>
            <a:ext cx="3156086" cy="3533364"/>
          </a:xfrm>
          <a:prstGeom prst="bentConnector3">
            <a:avLst>
              <a:gd name="adj1" fmla="val -7243"/>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9" name="Rounded Rectangle 58"/>
          <p:cNvSpPr/>
          <p:nvPr/>
        </p:nvSpPr>
        <p:spPr>
          <a:xfrm>
            <a:off x="708041" y="4907810"/>
            <a:ext cx="3147863" cy="628650"/>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bg1">
                  <a:lumMod val="50000"/>
                </a:schemeClr>
              </a:solidFill>
            </a:endParaRPr>
          </a:p>
          <a:p>
            <a:r>
              <a:rPr lang="en-US" sz="1050" dirty="0" smtClean="0">
                <a:solidFill>
                  <a:schemeClr val="bg1">
                    <a:lumMod val="50000"/>
                  </a:schemeClr>
                </a:solidFill>
              </a:rPr>
              <a:t>Slowing - Suspending - Surrendering - Stopping</a:t>
            </a:r>
          </a:p>
          <a:p>
            <a:pPr algn="ctr"/>
            <a:endParaRPr lang="en-US" sz="2000" dirty="0">
              <a:solidFill>
                <a:schemeClr val="bg1">
                  <a:lumMod val="50000"/>
                </a:schemeClr>
              </a:solidFill>
            </a:endParaRPr>
          </a:p>
        </p:txBody>
      </p:sp>
      <p:sp>
        <p:nvSpPr>
          <p:cNvPr id="65" name="TextBox 64"/>
          <p:cNvSpPr txBox="1"/>
          <p:nvPr/>
        </p:nvSpPr>
        <p:spPr>
          <a:xfrm>
            <a:off x="2358382" y="3356022"/>
            <a:ext cx="360996" cy="261610"/>
          </a:xfrm>
          <a:prstGeom prst="rect">
            <a:avLst/>
          </a:prstGeom>
          <a:noFill/>
        </p:spPr>
        <p:txBody>
          <a:bodyPr wrap="none" rtlCol="0">
            <a:spAutoFit/>
          </a:bodyPr>
          <a:lstStyle/>
          <a:p>
            <a:r>
              <a:rPr lang="en-US" sz="1100" dirty="0" smtClean="0">
                <a:sym typeface="Wingdings" panose="05000000000000000000" pitchFamily="2" charset="2"/>
              </a:rPr>
              <a:t> </a:t>
            </a:r>
            <a:endParaRPr lang="en-US" sz="1100" dirty="0"/>
          </a:p>
        </p:txBody>
      </p:sp>
      <p:sp>
        <p:nvSpPr>
          <p:cNvPr id="66" name="TextBox 65"/>
          <p:cNvSpPr txBox="1"/>
          <p:nvPr/>
        </p:nvSpPr>
        <p:spPr>
          <a:xfrm>
            <a:off x="3657486" y="3365197"/>
            <a:ext cx="360996" cy="261610"/>
          </a:xfrm>
          <a:prstGeom prst="rect">
            <a:avLst/>
          </a:prstGeom>
          <a:noFill/>
        </p:spPr>
        <p:txBody>
          <a:bodyPr wrap="none" rtlCol="0">
            <a:spAutoFit/>
          </a:bodyPr>
          <a:lstStyle/>
          <a:p>
            <a:r>
              <a:rPr lang="en-US" sz="1100" dirty="0" smtClean="0">
                <a:sym typeface="Wingdings" panose="05000000000000000000" pitchFamily="2" charset="2"/>
              </a:rPr>
              <a:t> </a:t>
            </a:r>
            <a:endParaRPr lang="en-US" sz="1100" dirty="0"/>
          </a:p>
        </p:txBody>
      </p:sp>
      <p:sp>
        <p:nvSpPr>
          <p:cNvPr id="25" name="Rounded Rectangle 24"/>
          <p:cNvSpPr/>
          <p:nvPr/>
        </p:nvSpPr>
        <p:spPr>
          <a:xfrm>
            <a:off x="5744480" y="4909553"/>
            <a:ext cx="1105296" cy="628650"/>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u="sng" dirty="0" smtClean="0">
                <a:solidFill>
                  <a:srgbClr val="FF0000"/>
                </a:solidFill>
              </a:rPr>
              <a:t>Stand</a:t>
            </a:r>
            <a:r>
              <a:rPr lang="en-US" sz="1600" dirty="0" smtClean="0">
                <a:solidFill>
                  <a:schemeClr val="bg1">
                    <a:lumMod val="50000"/>
                  </a:schemeClr>
                </a:solidFill>
              </a:rPr>
              <a:t>ing</a:t>
            </a:r>
            <a:endParaRPr lang="en-US" sz="1800" dirty="0">
              <a:solidFill>
                <a:schemeClr val="bg1">
                  <a:lumMod val="50000"/>
                </a:schemeClr>
              </a:solidFill>
            </a:endParaRPr>
          </a:p>
        </p:txBody>
      </p:sp>
      <p:sp>
        <p:nvSpPr>
          <p:cNvPr id="27" name="TextBox 26"/>
          <p:cNvSpPr txBox="1"/>
          <p:nvPr/>
        </p:nvSpPr>
        <p:spPr>
          <a:xfrm>
            <a:off x="5015541" y="3381193"/>
            <a:ext cx="360996" cy="261610"/>
          </a:xfrm>
          <a:prstGeom prst="rect">
            <a:avLst/>
          </a:prstGeom>
          <a:noFill/>
        </p:spPr>
        <p:txBody>
          <a:bodyPr wrap="none" rtlCol="0">
            <a:spAutoFit/>
          </a:bodyPr>
          <a:lstStyle/>
          <a:p>
            <a:r>
              <a:rPr lang="en-US" sz="1100" dirty="0" smtClean="0">
                <a:sym typeface="Wingdings" panose="05000000000000000000" pitchFamily="2" charset="2"/>
              </a:rPr>
              <a:t> </a:t>
            </a:r>
            <a:endParaRPr lang="en-US" sz="1100" dirty="0"/>
          </a:p>
        </p:txBody>
      </p:sp>
      <p:sp>
        <p:nvSpPr>
          <p:cNvPr id="28" name="TextBox 27"/>
          <p:cNvSpPr txBox="1"/>
          <p:nvPr/>
        </p:nvSpPr>
        <p:spPr>
          <a:xfrm>
            <a:off x="6819391" y="3365197"/>
            <a:ext cx="360996" cy="261610"/>
          </a:xfrm>
          <a:prstGeom prst="rect">
            <a:avLst/>
          </a:prstGeom>
          <a:noFill/>
        </p:spPr>
        <p:txBody>
          <a:bodyPr wrap="none" rtlCol="0">
            <a:spAutoFit/>
          </a:bodyPr>
          <a:lstStyle/>
          <a:p>
            <a:r>
              <a:rPr lang="en-US" sz="1100" dirty="0" smtClean="0">
                <a:sym typeface="Wingdings" panose="05000000000000000000" pitchFamily="2" charset="2"/>
              </a:rPr>
              <a:t> </a:t>
            </a:r>
            <a:endParaRPr lang="en-US" sz="1100" dirty="0"/>
          </a:p>
        </p:txBody>
      </p:sp>
      <p:cxnSp>
        <p:nvCxnSpPr>
          <p:cNvPr id="40" name="Straight Arrow Connector 39"/>
          <p:cNvCxnSpPr>
            <a:stCxn id="25" idx="3"/>
            <a:endCxn id="9" idx="1"/>
          </p:cNvCxnSpPr>
          <p:nvPr/>
        </p:nvCxnSpPr>
        <p:spPr>
          <a:xfrm>
            <a:off x="6849776" y="5223878"/>
            <a:ext cx="482731" cy="4909"/>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Elbow Connector 52"/>
          <p:cNvCxnSpPr>
            <a:stCxn id="33" idx="1"/>
            <a:endCxn id="30" idx="1"/>
          </p:cNvCxnSpPr>
          <p:nvPr/>
        </p:nvCxnSpPr>
        <p:spPr>
          <a:xfrm rot="10800000" flipV="1">
            <a:off x="1465606" y="1695423"/>
            <a:ext cx="2320090" cy="1770664"/>
          </a:xfrm>
          <a:prstGeom prst="bentConnector3">
            <a:avLst>
              <a:gd name="adj1" fmla="val 109853"/>
            </a:avLst>
          </a:prstGeom>
          <a:ln w="3810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29340" y="2823418"/>
            <a:ext cx="920386" cy="81782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others</a:t>
            </a:r>
            <a:endParaRPr lang="en-US" b="1" dirty="0"/>
          </a:p>
        </p:txBody>
      </p:sp>
      <p:sp>
        <p:nvSpPr>
          <p:cNvPr id="60" name="TextBox 59"/>
          <p:cNvSpPr txBox="1"/>
          <p:nvPr/>
        </p:nvSpPr>
        <p:spPr>
          <a:xfrm>
            <a:off x="8285414" y="3346299"/>
            <a:ext cx="360996" cy="261610"/>
          </a:xfrm>
          <a:prstGeom prst="rect">
            <a:avLst/>
          </a:prstGeom>
          <a:noFill/>
        </p:spPr>
        <p:txBody>
          <a:bodyPr wrap="none" rtlCol="0">
            <a:spAutoFit/>
          </a:bodyPr>
          <a:lstStyle/>
          <a:p>
            <a:r>
              <a:rPr lang="en-US" sz="1100" dirty="0" smtClean="0">
                <a:sym typeface="Wingdings" panose="05000000000000000000" pitchFamily="2" charset="2"/>
              </a:rPr>
              <a:t> </a:t>
            </a:r>
            <a:endParaRPr lang="en-US" sz="1100" dirty="0"/>
          </a:p>
        </p:txBody>
      </p:sp>
      <p:sp>
        <p:nvSpPr>
          <p:cNvPr id="63" name="Oval 62"/>
          <p:cNvSpPr/>
          <p:nvPr/>
        </p:nvSpPr>
        <p:spPr>
          <a:xfrm>
            <a:off x="29340" y="3304690"/>
            <a:ext cx="920386" cy="81782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self</a:t>
            </a:r>
            <a:endParaRPr lang="en-US" b="1" dirty="0"/>
          </a:p>
        </p:txBody>
      </p:sp>
      <p:cxnSp>
        <p:nvCxnSpPr>
          <p:cNvPr id="64" name="Straight Arrow Connector 63"/>
          <p:cNvCxnSpPr>
            <a:stCxn id="51" idx="4"/>
            <a:endCxn id="63" idx="0"/>
          </p:cNvCxnSpPr>
          <p:nvPr/>
        </p:nvCxnSpPr>
        <p:spPr>
          <a:xfrm flipV="1">
            <a:off x="489533" y="3304690"/>
            <a:ext cx="0" cy="336550"/>
          </a:xfrm>
          <a:prstGeom prst="straightConnector1">
            <a:avLst/>
          </a:prstGeom>
          <a:ln w="38100">
            <a:solidFill>
              <a:srgbClr val="FFC000"/>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76" name="Elbow Connector 75"/>
          <p:cNvCxnSpPr>
            <a:stCxn id="33" idx="1"/>
            <a:endCxn id="51" idx="0"/>
          </p:cNvCxnSpPr>
          <p:nvPr/>
        </p:nvCxnSpPr>
        <p:spPr>
          <a:xfrm rot="10800000" flipV="1">
            <a:off x="489534" y="1695422"/>
            <a:ext cx="3296163" cy="1127995"/>
          </a:xfrm>
          <a:prstGeom prst="bentConnector2">
            <a:avLst/>
          </a:prstGeom>
          <a:ln w="3810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a:stCxn id="63" idx="4"/>
            <a:endCxn id="59" idx="1"/>
          </p:cNvCxnSpPr>
          <p:nvPr/>
        </p:nvCxnSpPr>
        <p:spPr>
          <a:xfrm rot="16200000" flipH="1">
            <a:off x="48976" y="4563069"/>
            <a:ext cx="1099623" cy="218508"/>
          </a:xfrm>
          <a:prstGeom prst="bentConnector2">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85" name="Rounded Rectangle 84"/>
          <p:cNvSpPr/>
          <p:nvPr/>
        </p:nvSpPr>
        <p:spPr>
          <a:xfrm>
            <a:off x="22033" y="2732183"/>
            <a:ext cx="969484" cy="14982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3723588" y="4909553"/>
            <a:ext cx="128210" cy="6269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88885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61357" y="1028699"/>
            <a:ext cx="7266214" cy="4833257"/>
          </a:xfrm>
          <a:prstGeom prst="rect">
            <a:avLst/>
          </a:prstGeom>
        </p:spPr>
      </p:pic>
    </p:spTree>
    <p:extLst>
      <p:ext uri="{BB962C8B-B14F-4D97-AF65-F5344CB8AC3E}">
        <p14:creationId xmlns:p14="http://schemas.microsoft.com/office/powerpoint/2010/main" val="5775622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5" name="Rectangle 4"/>
          <p:cNvSpPr/>
          <p:nvPr/>
        </p:nvSpPr>
        <p:spPr>
          <a:xfrm>
            <a:off x="568712" y="379141"/>
            <a:ext cx="1940312" cy="23417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http://latcomm.com/wp/wp-content/uploads/2013/03/Chinese-character-for-listen.png"/>
          <p:cNvPicPr>
            <a:picLocks noChangeAspect="1" noChangeArrowheads="1"/>
          </p:cNvPicPr>
          <p:nvPr/>
        </p:nvPicPr>
        <p:blipFill rotWithShape="1">
          <a:blip r:embed="rId3">
            <a:extLst>
              <a:ext uri="{28A0092B-C50C-407E-A947-70E740481C1C}">
                <a14:useLocalDpi xmlns:a14="http://schemas.microsoft.com/office/drawing/2010/main" val="0"/>
              </a:ext>
            </a:extLst>
          </a:blip>
          <a:srcRect r="5555"/>
          <a:stretch/>
        </p:blipFill>
        <p:spPr bwMode="auto">
          <a:xfrm>
            <a:off x="2263698" y="936703"/>
            <a:ext cx="4317602" cy="4399154"/>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rot="10800000">
            <a:off x="6934200" y="2895600"/>
            <a:ext cx="19050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0684875"/>
      </p:ext>
    </p:extLst>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10" name="Picture 9"/>
          <p:cNvPicPr>
            <a:picLocks noChangeAspect="1"/>
          </p:cNvPicPr>
          <p:nvPr/>
        </p:nvPicPr>
        <p:blipFill rotWithShape="1">
          <a:blip r:embed="rId3"/>
          <a:srcRect l="18835" t="44753"/>
          <a:stretch/>
        </p:blipFill>
        <p:spPr>
          <a:xfrm>
            <a:off x="685795" y="2334986"/>
            <a:ext cx="8196943" cy="1665514"/>
          </a:xfrm>
          <a:prstGeom prst="rect">
            <a:avLst/>
          </a:prstGeom>
        </p:spPr>
      </p:pic>
      <p:sp>
        <p:nvSpPr>
          <p:cNvPr id="2" name="TextBox 1"/>
          <p:cNvSpPr txBox="1"/>
          <p:nvPr/>
        </p:nvSpPr>
        <p:spPr>
          <a:xfrm>
            <a:off x="2706613" y="1143000"/>
            <a:ext cx="4591321" cy="400110"/>
          </a:xfrm>
          <a:prstGeom prst="rect">
            <a:avLst/>
          </a:prstGeom>
          <a:noFill/>
        </p:spPr>
        <p:txBody>
          <a:bodyPr wrap="none" rtlCol="0">
            <a:spAutoFit/>
          </a:bodyPr>
          <a:lstStyle/>
          <a:p>
            <a:r>
              <a:rPr lang="en-US" sz="2000" dirty="0" smtClean="0"/>
              <a:t>Li = one/focus/undivided attention</a:t>
            </a:r>
            <a:endParaRPr lang="en-US" sz="2000" dirty="0"/>
          </a:p>
        </p:txBody>
      </p:sp>
    </p:spTree>
    <p:extLst>
      <p:ext uri="{BB962C8B-B14F-4D97-AF65-F5344CB8AC3E}">
        <p14:creationId xmlns:p14="http://schemas.microsoft.com/office/powerpoint/2010/main" val="2717409218"/>
      </p:ext>
    </p:extLst>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3076" name="Picture 4" descr="http://thumbs.dreamstime.com/z/doctor-checking-ear-otoscope-29663910.jpg"/>
          <p:cNvPicPr>
            <a:picLocks noChangeAspect="1" noChangeArrowheads="1"/>
          </p:cNvPicPr>
          <p:nvPr/>
        </p:nvPicPr>
        <p:blipFill rotWithShape="1">
          <a:blip r:embed="rId3">
            <a:extLst>
              <a:ext uri="{28A0092B-C50C-407E-A947-70E740481C1C}">
                <a14:useLocalDpi xmlns:a14="http://schemas.microsoft.com/office/drawing/2010/main" val="0"/>
              </a:ext>
            </a:extLst>
          </a:blip>
          <a:srcRect b="10929"/>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168501"/>
      </p:ext>
    </p:extLst>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07"/>
        <p:cNvGrpSpPr/>
        <p:nvPr/>
      </p:nvGrpSpPr>
      <p:grpSpPr>
        <a:xfrm>
          <a:off x="0" y="0"/>
          <a:ext cx="0" cy="0"/>
          <a:chOff x="0" y="0"/>
          <a:chExt cx="0" cy="0"/>
        </a:xfrm>
      </p:grpSpPr>
      <p:sp>
        <p:nvSpPr>
          <p:cNvPr id="1709" name="Shape 1709"/>
          <p:cNvSpPr txBox="1"/>
          <p:nvPr/>
        </p:nvSpPr>
        <p:spPr>
          <a:xfrm>
            <a:off x="1" y="849854"/>
            <a:ext cx="9144000" cy="5783174"/>
          </a:xfrm>
          <a:prstGeom prst="rect">
            <a:avLst/>
          </a:prstGeom>
          <a:noFill/>
          <a:ln>
            <a:noFill/>
          </a:ln>
        </p:spPr>
        <p:txBody>
          <a:bodyPr lIns="0" tIns="45700" rIns="91425" bIns="45700" anchor="t"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28200" b="1" i="0" u="none" strike="noStrike" cap="none" dirty="0" smtClean="0">
                <a:solidFill>
                  <a:srgbClr val="7030A0"/>
                </a:solidFill>
                <a:sym typeface="Arial"/>
              </a:rPr>
              <a:t>18</a:t>
            </a:r>
          </a:p>
          <a:p>
            <a:pPr marL="0" marR="0" lvl="0" indent="0" algn="ctr" rtl="0">
              <a:lnSpc>
                <a:spcPct val="100000"/>
              </a:lnSpc>
              <a:spcBef>
                <a:spcPts val="0"/>
              </a:spcBef>
              <a:spcAft>
                <a:spcPts val="0"/>
              </a:spcAft>
              <a:buClr>
                <a:srgbClr val="FFFFFF"/>
              </a:buClr>
              <a:buSzPct val="25000"/>
              <a:buFont typeface="Arial"/>
              <a:buNone/>
            </a:pPr>
            <a:r>
              <a:rPr lang="en-US" sz="8000" b="1" dirty="0" smtClean="0">
                <a:solidFill>
                  <a:srgbClr val="7030A0"/>
                </a:solidFill>
              </a:rPr>
              <a:t>seconds</a:t>
            </a:r>
            <a:endParaRPr lang="en-US" sz="16300" b="1" i="0" u="none" strike="noStrike" cap="none" dirty="0">
              <a:solidFill>
                <a:srgbClr val="7030A0"/>
              </a:solidFill>
              <a:sym typeface="Arial"/>
            </a:endParaRPr>
          </a:p>
        </p:txBody>
      </p:sp>
    </p:spTree>
    <p:extLst>
      <p:ext uri="{BB962C8B-B14F-4D97-AF65-F5344CB8AC3E}">
        <p14:creationId xmlns:p14="http://schemas.microsoft.com/office/powerpoint/2010/main" val="39268043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83971" y="277585"/>
            <a:ext cx="4000500" cy="5861957"/>
          </a:xfrm>
          <a:prstGeom prst="rect">
            <a:avLst/>
          </a:prstGeom>
        </p:spPr>
      </p:pic>
    </p:spTree>
    <p:extLst>
      <p:ext uri="{BB962C8B-B14F-4D97-AF65-F5344CB8AC3E}">
        <p14:creationId xmlns:p14="http://schemas.microsoft.com/office/powerpoint/2010/main" val="1421584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520050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745794" y="457199"/>
            <a:ext cx="3174423" cy="3957641"/>
            <a:chOff x="457199" y="1350818"/>
            <a:chExt cx="3174423" cy="3957641"/>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9318" r="9594"/>
            <a:stretch/>
          </p:blipFill>
          <p:spPr>
            <a:xfrm rot="5400000">
              <a:off x="65590" y="1742427"/>
              <a:ext cx="3957641" cy="3174423"/>
            </a:xfrm>
            <a:prstGeom prst="rect">
              <a:avLst/>
            </a:prstGeom>
          </p:spPr>
        </p:pic>
        <p:pic>
          <p:nvPicPr>
            <p:cNvPr id="5" name="Shape 637"/>
            <p:cNvPicPr preferRelativeResize="0"/>
            <p:nvPr/>
          </p:nvPicPr>
          <p:blipFill rotWithShape="1">
            <a:blip r:embed="rId3">
              <a:alphaModFix/>
            </a:blip>
            <a:srcRect t="36236" r="42811"/>
            <a:stretch/>
          </p:blipFill>
          <p:spPr>
            <a:xfrm rot="5400000">
              <a:off x="2760101" y="1998934"/>
              <a:ext cx="581895" cy="698828"/>
            </a:xfrm>
            <a:prstGeom prst="rect">
              <a:avLst/>
            </a:prstGeom>
            <a:noFill/>
            <a:ln>
              <a:noFill/>
            </a:ln>
          </p:spPr>
        </p:pic>
      </p:grpSp>
    </p:spTree>
    <p:extLst>
      <p:ext uri="{BB962C8B-B14F-4D97-AF65-F5344CB8AC3E}">
        <p14:creationId xmlns:p14="http://schemas.microsoft.com/office/powerpoint/2010/main" val="25552342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5" name="Rectangle 4"/>
          <p:cNvSpPr/>
          <p:nvPr/>
        </p:nvSpPr>
        <p:spPr>
          <a:xfrm>
            <a:off x="568712" y="379141"/>
            <a:ext cx="1940312" cy="23417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http://latcomm.com/wp/wp-content/uploads/2013/03/Chinese-character-for-listen.png"/>
          <p:cNvPicPr>
            <a:picLocks noChangeAspect="1" noChangeArrowheads="1"/>
          </p:cNvPicPr>
          <p:nvPr/>
        </p:nvPicPr>
        <p:blipFill rotWithShape="1">
          <a:blip r:embed="rId3">
            <a:extLst>
              <a:ext uri="{28A0092B-C50C-407E-A947-70E740481C1C}">
                <a14:useLocalDpi xmlns:a14="http://schemas.microsoft.com/office/drawing/2010/main" val="0"/>
              </a:ext>
            </a:extLst>
          </a:blip>
          <a:srcRect r="5555"/>
          <a:stretch/>
        </p:blipFill>
        <p:spPr bwMode="auto">
          <a:xfrm>
            <a:off x="2263698" y="936703"/>
            <a:ext cx="4317602" cy="4399154"/>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rot="11999132">
            <a:off x="6190482" y="4681004"/>
            <a:ext cx="19050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9027227"/>
      </p:ext>
    </p:extLst>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4" name="Shape 334"/>
          <p:cNvSpPr txBox="1"/>
          <p:nvPr/>
        </p:nvSpPr>
        <p:spPr>
          <a:xfrm>
            <a:off x="218364" y="279701"/>
            <a:ext cx="8485369" cy="1338067"/>
          </a:xfrm>
          <a:prstGeom prst="rect">
            <a:avLst/>
          </a:prstGeom>
          <a:noFill/>
          <a:ln>
            <a:noFill/>
          </a:ln>
        </p:spPr>
        <p:txBody>
          <a:bodyPr lIns="0" tIns="45700" rIns="91425" bIns="45700" anchor="t" anchorCtr="0">
            <a:noAutofit/>
          </a:bodyPr>
          <a:lstStyle/>
          <a:p>
            <a:pPr marL="0" marR="0" lvl="0" indent="0" algn="ctr" rtl="0">
              <a:spcBef>
                <a:spcPts val="0"/>
              </a:spcBef>
              <a:buSzPct val="25000"/>
              <a:buNone/>
            </a:pPr>
            <a:r>
              <a:rPr lang="en-US" sz="8000" b="1" dirty="0" err="1" smtClean="0">
                <a:solidFill>
                  <a:srgbClr val="FF0000"/>
                </a:solidFill>
              </a:rPr>
              <a:t>Xin</a:t>
            </a:r>
            <a:r>
              <a:rPr lang="en-US" sz="8000" b="1" dirty="0" smtClean="0">
                <a:solidFill>
                  <a:srgbClr val="FF0000"/>
                </a:solidFill>
              </a:rPr>
              <a:t> = Heart </a:t>
            </a:r>
            <a:r>
              <a:rPr lang="en-US" sz="8000" dirty="0" smtClean="0">
                <a:solidFill>
                  <a:srgbClr val="FF0000"/>
                </a:solidFill>
              </a:rPr>
              <a:t>(intention)</a:t>
            </a:r>
            <a:endParaRPr lang="en-US" sz="2000" i="1" dirty="0">
              <a:solidFill>
                <a:srgbClr val="FF0000"/>
              </a:solidFill>
            </a:endParaRPr>
          </a:p>
        </p:txBody>
      </p:sp>
      <p:pic>
        <p:nvPicPr>
          <p:cNvPr id="1026" name="Picture 2" descr="Chinese characters  ( xin / xīn ) with pronunciation (English translation: heart )"/>
          <p:cNvPicPr>
            <a:picLocks noChangeAspect="1" noChangeArrowheads="1"/>
          </p:cNvPicPr>
          <p:nvPr/>
        </p:nvPicPr>
        <p:blipFill rotWithShape="1">
          <a:blip r:embed="rId3">
            <a:extLst>
              <a:ext uri="{28A0092B-C50C-407E-A947-70E740481C1C}">
                <a14:useLocalDpi xmlns:a14="http://schemas.microsoft.com/office/drawing/2010/main" val="0"/>
              </a:ext>
            </a:extLst>
          </a:blip>
          <a:srcRect l="22020" t="29824" r="19742" b="23347"/>
          <a:stretch/>
        </p:blipFill>
        <p:spPr bwMode="auto">
          <a:xfrm>
            <a:off x="1963175" y="2714548"/>
            <a:ext cx="4995746" cy="3103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897463"/>
      </p:ext>
    </p:extLst>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6" descr="Image result for mental activi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mental activit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370" name="Picture 10" descr="Image result for mental activ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6359" y="3061854"/>
            <a:ext cx="3274950" cy="2293587"/>
          </a:xfrm>
          <a:prstGeom prst="rect">
            <a:avLst/>
          </a:prstGeom>
          <a:noFill/>
          <a:extLst>
            <a:ext uri="{909E8E84-426E-40DD-AFC4-6F175D3DCCD1}">
              <a14:hiddenFill xmlns:a14="http://schemas.microsoft.com/office/drawing/2010/main">
                <a:solidFill>
                  <a:srgbClr val="FFFFFF"/>
                </a:solidFill>
              </a14:hiddenFill>
            </a:ext>
          </a:extLst>
        </p:spPr>
      </p:pic>
      <p:sp>
        <p:nvSpPr>
          <p:cNvPr id="5" name="Shape 334"/>
          <p:cNvSpPr txBox="1"/>
          <p:nvPr/>
        </p:nvSpPr>
        <p:spPr>
          <a:xfrm>
            <a:off x="218364" y="279701"/>
            <a:ext cx="8485369" cy="1338067"/>
          </a:xfrm>
          <a:prstGeom prst="rect">
            <a:avLst/>
          </a:prstGeom>
          <a:noFill/>
          <a:ln>
            <a:noFill/>
          </a:ln>
        </p:spPr>
        <p:txBody>
          <a:bodyPr lIns="0" tIns="45700" rIns="91425" bIns="45700" anchor="t" anchorCtr="0">
            <a:noAutofit/>
          </a:bodyPr>
          <a:lstStyle/>
          <a:p>
            <a:pPr marL="0" marR="0" lvl="0" indent="0" algn="ctr" rtl="0">
              <a:spcBef>
                <a:spcPts val="0"/>
              </a:spcBef>
              <a:buSzPct val="25000"/>
              <a:buNone/>
            </a:pPr>
            <a:r>
              <a:rPr lang="en-US" sz="8000" b="1" dirty="0" smtClean="0">
                <a:solidFill>
                  <a:schemeClr val="accent6">
                    <a:lumMod val="60000"/>
                    <a:lumOff val="40000"/>
                  </a:schemeClr>
                </a:solidFill>
              </a:rPr>
              <a:t>Mammal </a:t>
            </a:r>
            <a:r>
              <a:rPr lang="en-US" sz="8000" b="1" dirty="0" smtClean="0">
                <a:solidFill>
                  <a:schemeClr val="accent6">
                    <a:lumMod val="60000"/>
                    <a:lumOff val="40000"/>
                  </a:schemeClr>
                </a:solidFill>
              </a:rPr>
              <a:t>with biggest h</a:t>
            </a:r>
            <a:r>
              <a:rPr lang="en-US" sz="8000" b="1" dirty="0" smtClean="0">
                <a:solidFill>
                  <a:srgbClr val="FF0000"/>
                </a:solidFill>
              </a:rPr>
              <a:t>ear</a:t>
            </a:r>
            <a:r>
              <a:rPr lang="en-US" sz="8000" b="1" dirty="0" smtClean="0">
                <a:solidFill>
                  <a:schemeClr val="accent6">
                    <a:lumMod val="60000"/>
                    <a:lumOff val="40000"/>
                  </a:schemeClr>
                </a:solidFill>
              </a:rPr>
              <a:t>t?</a:t>
            </a:r>
            <a:endParaRPr lang="en-US" sz="2000" i="1" dirty="0">
              <a:solidFill>
                <a:schemeClr val="accent6">
                  <a:lumMod val="60000"/>
                  <a:lumOff val="40000"/>
                </a:schemeClr>
              </a:solidFill>
            </a:endParaRPr>
          </a:p>
        </p:txBody>
      </p:sp>
    </p:spTree>
    <p:extLst>
      <p:ext uri="{BB962C8B-B14F-4D97-AF65-F5344CB8AC3E}">
        <p14:creationId xmlns:p14="http://schemas.microsoft.com/office/powerpoint/2010/main" val="27645080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6" descr="Image result for mental activi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mental activit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370" name="Picture 10" descr="Image result for mental activ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6359" y="4031677"/>
            <a:ext cx="3274950" cy="2293587"/>
          </a:xfrm>
          <a:prstGeom prst="rect">
            <a:avLst/>
          </a:prstGeom>
          <a:noFill/>
          <a:extLst>
            <a:ext uri="{909E8E84-426E-40DD-AFC4-6F175D3DCCD1}">
              <a14:hiddenFill xmlns:a14="http://schemas.microsoft.com/office/drawing/2010/main">
                <a:solidFill>
                  <a:srgbClr val="FFFFFF"/>
                </a:solidFill>
              </a14:hiddenFill>
            </a:ext>
          </a:extLst>
        </p:spPr>
      </p:pic>
      <p:sp>
        <p:nvSpPr>
          <p:cNvPr id="5" name="Shape 334"/>
          <p:cNvSpPr txBox="1"/>
          <p:nvPr/>
        </p:nvSpPr>
        <p:spPr>
          <a:xfrm>
            <a:off x="218364" y="279701"/>
            <a:ext cx="8485369" cy="1338067"/>
          </a:xfrm>
          <a:prstGeom prst="rect">
            <a:avLst/>
          </a:prstGeom>
          <a:noFill/>
          <a:ln>
            <a:noFill/>
          </a:ln>
        </p:spPr>
        <p:txBody>
          <a:bodyPr lIns="0" tIns="45700" rIns="91425" bIns="45700" anchor="t" anchorCtr="0">
            <a:noAutofit/>
          </a:bodyPr>
          <a:lstStyle/>
          <a:p>
            <a:pPr marL="0" marR="0" lvl="0" indent="0" algn="ctr" rtl="0">
              <a:spcBef>
                <a:spcPts val="0"/>
              </a:spcBef>
              <a:buSzPct val="25000"/>
              <a:buNone/>
            </a:pPr>
            <a:r>
              <a:rPr lang="en-US" sz="8000" b="1" dirty="0" smtClean="0">
                <a:solidFill>
                  <a:schemeClr val="accent6">
                    <a:lumMod val="60000"/>
                    <a:lumOff val="40000"/>
                  </a:schemeClr>
                </a:solidFill>
              </a:rPr>
              <a:t>  </a:t>
            </a:r>
            <a:r>
              <a:rPr lang="en-US" sz="8000" b="1" dirty="0" smtClean="0">
                <a:solidFill>
                  <a:schemeClr val="accent6">
                    <a:lumMod val="60000"/>
                    <a:lumOff val="40000"/>
                  </a:schemeClr>
                </a:solidFill>
              </a:rPr>
              <a:t>“land” mammal with biggest h</a:t>
            </a:r>
            <a:r>
              <a:rPr lang="en-US" sz="8000" b="1" dirty="0" smtClean="0">
                <a:solidFill>
                  <a:srgbClr val="FF0000"/>
                </a:solidFill>
              </a:rPr>
              <a:t>ear</a:t>
            </a:r>
            <a:r>
              <a:rPr lang="en-US" sz="8000" b="1" dirty="0" smtClean="0">
                <a:solidFill>
                  <a:schemeClr val="accent6">
                    <a:lumMod val="60000"/>
                    <a:lumOff val="40000"/>
                  </a:schemeClr>
                </a:solidFill>
              </a:rPr>
              <a:t>t?</a:t>
            </a:r>
            <a:endParaRPr lang="en-US" sz="2000" i="1" dirty="0">
              <a:solidFill>
                <a:schemeClr val="accent6">
                  <a:lumMod val="60000"/>
                  <a:lumOff val="40000"/>
                </a:schemeClr>
              </a:solidFill>
            </a:endParaRPr>
          </a:p>
        </p:txBody>
      </p:sp>
    </p:spTree>
    <p:extLst>
      <p:ext uri="{BB962C8B-B14F-4D97-AF65-F5344CB8AC3E}">
        <p14:creationId xmlns:p14="http://schemas.microsoft.com/office/powerpoint/2010/main" val="11535336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Displaying IMG_000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2362200" y="1905000"/>
            <a:ext cx="4433326" cy="3170099"/>
          </a:xfrm>
          <a:prstGeom prst="rect">
            <a:avLst/>
          </a:prstGeom>
          <a:noFill/>
        </p:spPr>
        <p:txBody>
          <a:bodyPr wrap="square" rtlCol="0">
            <a:spAutoFit/>
          </a:bodyPr>
          <a:lstStyle/>
          <a:p>
            <a:pPr algn="ctr"/>
            <a:r>
              <a:rPr lang="en-US" sz="4000" b="1" dirty="0" smtClean="0">
                <a:solidFill>
                  <a:schemeClr val="bg1"/>
                </a:solidFill>
              </a:rPr>
              <a:t>LISTEN </a:t>
            </a:r>
          </a:p>
          <a:p>
            <a:pPr algn="ctr"/>
            <a:r>
              <a:rPr lang="en-US" sz="4000" b="1" dirty="0" smtClean="0">
                <a:solidFill>
                  <a:schemeClr val="bg1"/>
                </a:solidFill>
              </a:rPr>
              <a:t>WITH THE </a:t>
            </a:r>
          </a:p>
          <a:p>
            <a:pPr algn="ctr"/>
            <a:r>
              <a:rPr lang="en-US" sz="4000" b="1" dirty="0" smtClean="0">
                <a:solidFill>
                  <a:srgbClr val="FF0000"/>
                </a:solidFill>
              </a:rPr>
              <a:t>EAR</a:t>
            </a:r>
            <a:r>
              <a:rPr lang="en-US" sz="4000" b="1" dirty="0" smtClean="0">
                <a:solidFill>
                  <a:schemeClr val="bg1"/>
                </a:solidFill>
              </a:rPr>
              <a:t> </a:t>
            </a:r>
          </a:p>
          <a:p>
            <a:pPr algn="ctr"/>
            <a:r>
              <a:rPr lang="en-US" sz="4000" b="1" dirty="0" smtClean="0">
                <a:solidFill>
                  <a:schemeClr val="bg1"/>
                </a:solidFill>
              </a:rPr>
              <a:t>IN YOUR </a:t>
            </a:r>
          </a:p>
          <a:p>
            <a:pPr algn="ctr"/>
            <a:r>
              <a:rPr lang="en-US" sz="4000" b="1" dirty="0" smtClean="0">
                <a:solidFill>
                  <a:schemeClr val="bg1"/>
                </a:solidFill>
              </a:rPr>
              <a:t>H</a:t>
            </a:r>
            <a:r>
              <a:rPr lang="en-US" sz="4000" b="1" dirty="0" smtClean="0">
                <a:solidFill>
                  <a:srgbClr val="FF0000"/>
                </a:solidFill>
              </a:rPr>
              <a:t>EAR</a:t>
            </a:r>
            <a:r>
              <a:rPr lang="en-US" sz="4000" b="1" dirty="0" smtClean="0">
                <a:solidFill>
                  <a:schemeClr val="bg1"/>
                </a:solidFill>
              </a:rPr>
              <a:t>T</a:t>
            </a:r>
            <a:endParaRPr lang="en-US" sz="4000" b="1" dirty="0">
              <a:solidFill>
                <a:schemeClr val="bg1"/>
              </a:solidFill>
            </a:endParaRPr>
          </a:p>
        </p:txBody>
      </p:sp>
      <p:sp>
        <p:nvSpPr>
          <p:cNvPr id="3" name="Heart 2"/>
          <p:cNvSpPr/>
          <p:nvPr/>
        </p:nvSpPr>
        <p:spPr>
          <a:xfrm>
            <a:off x="990600" y="457200"/>
            <a:ext cx="7315200" cy="6248400"/>
          </a:xfrm>
          <a:prstGeom prst="hear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3924300" y="5144046"/>
            <a:ext cx="1447800" cy="923839"/>
          </a:xfrm>
          <a:prstGeom prst="rect">
            <a:avLst/>
          </a:prstGeom>
        </p:spPr>
      </p:pic>
    </p:spTree>
    <p:extLst>
      <p:ext uri="{BB962C8B-B14F-4D97-AF65-F5344CB8AC3E}">
        <p14:creationId xmlns:p14="http://schemas.microsoft.com/office/powerpoint/2010/main" val="31858214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Displaying IMG_000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stretch>
            <a:fillRect/>
          </a:stretch>
        </p:blipFill>
        <p:spPr>
          <a:xfrm>
            <a:off x="2107043" y="0"/>
            <a:ext cx="5316645" cy="6858000"/>
          </a:xfrm>
          <a:prstGeom prst="rect">
            <a:avLst/>
          </a:prstGeom>
        </p:spPr>
      </p:pic>
      <p:sp>
        <p:nvSpPr>
          <p:cNvPr id="2" name="TextBox 1"/>
          <p:cNvSpPr txBox="1"/>
          <p:nvPr/>
        </p:nvSpPr>
        <p:spPr>
          <a:xfrm>
            <a:off x="2971800" y="3750591"/>
            <a:ext cx="2682145" cy="369332"/>
          </a:xfrm>
          <a:prstGeom prst="rect">
            <a:avLst/>
          </a:prstGeom>
          <a:noFill/>
        </p:spPr>
        <p:txBody>
          <a:bodyPr wrap="none" rtlCol="0">
            <a:spAutoFit/>
          </a:bodyPr>
          <a:lstStyle/>
          <a:p>
            <a:r>
              <a:rPr lang="en-US" b="1" dirty="0" smtClean="0">
                <a:solidFill>
                  <a:schemeClr val="bg1"/>
                </a:solidFill>
              </a:rPr>
              <a:t>SCHOOL SPELLING BEE</a:t>
            </a:r>
            <a:endParaRPr lang="en-US" b="1" dirty="0">
              <a:solidFill>
                <a:schemeClr val="bg1"/>
              </a:solidFill>
            </a:endParaRPr>
          </a:p>
        </p:txBody>
      </p:sp>
      <p:sp>
        <p:nvSpPr>
          <p:cNvPr id="3" name="Heart 2"/>
          <p:cNvSpPr/>
          <p:nvPr/>
        </p:nvSpPr>
        <p:spPr>
          <a:xfrm>
            <a:off x="990600" y="0"/>
            <a:ext cx="7315200" cy="7239000"/>
          </a:xfrm>
          <a:prstGeom prst="hear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012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590"/>
        <p:cNvGrpSpPr/>
        <p:nvPr/>
      </p:nvGrpSpPr>
      <p:grpSpPr>
        <a:xfrm>
          <a:off x="0" y="0"/>
          <a:ext cx="0" cy="0"/>
          <a:chOff x="0" y="0"/>
          <a:chExt cx="0" cy="0"/>
        </a:xfrm>
      </p:grpSpPr>
      <p:grpSp>
        <p:nvGrpSpPr>
          <p:cNvPr id="7" name="Group 6"/>
          <p:cNvGrpSpPr/>
          <p:nvPr/>
        </p:nvGrpSpPr>
        <p:grpSpPr>
          <a:xfrm>
            <a:off x="1930398" y="-609600"/>
            <a:ext cx="5355773" cy="6931512"/>
            <a:chOff x="1930398" y="1"/>
            <a:chExt cx="5355773" cy="6931512"/>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0635" r="20793"/>
            <a:stretch/>
          </p:blipFill>
          <p:spPr>
            <a:xfrm>
              <a:off x="1930398" y="1045932"/>
              <a:ext cx="5355773" cy="5143500"/>
            </a:xfrm>
            <a:prstGeom prst="rect">
              <a:avLst/>
            </a:prstGeom>
          </p:spPr>
        </p:pic>
        <p:sp>
          <p:nvSpPr>
            <p:cNvPr id="3" name="Striped Right Arrow 2"/>
            <p:cNvSpPr/>
            <p:nvPr/>
          </p:nvSpPr>
          <p:spPr>
            <a:xfrm rot="5400000">
              <a:off x="2423886" y="268516"/>
              <a:ext cx="1262743" cy="725714"/>
            </a:xfrm>
            <a:prstGeom prst="strip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b="1" dirty="0">
                  <a:solidFill>
                    <a:srgbClr val="FF0000"/>
                  </a:solidFill>
                </a:rPr>
                <a:t>?</a:t>
              </a:r>
            </a:p>
          </p:txBody>
        </p:sp>
        <p:sp>
          <p:nvSpPr>
            <p:cNvPr id="4" name="TextBox 3"/>
            <p:cNvSpPr txBox="1"/>
            <p:nvPr/>
          </p:nvSpPr>
          <p:spPr>
            <a:xfrm>
              <a:off x="4152639" y="6189430"/>
              <a:ext cx="811441" cy="738664"/>
            </a:xfrm>
            <a:prstGeom prst="rect">
              <a:avLst/>
            </a:prstGeom>
            <a:noFill/>
          </p:spPr>
          <p:txBody>
            <a:bodyPr wrap="none" rtlCol="0">
              <a:spAutoFit/>
            </a:bodyPr>
            <a:lstStyle/>
            <a:p>
              <a:pPr algn="ctr"/>
              <a:r>
                <a:rPr lang="en-US" dirty="0" smtClean="0"/>
                <a:t>Hear </a:t>
              </a:r>
            </a:p>
            <a:p>
              <a:pPr algn="ctr"/>
              <a:r>
                <a:rPr lang="en-US" dirty="0" smtClean="0"/>
                <a:t>no evil </a:t>
              </a:r>
            </a:p>
            <a:p>
              <a:r>
                <a:rPr lang="en-US" dirty="0" smtClean="0"/>
                <a:t>monkey</a:t>
              </a:r>
              <a:endParaRPr lang="en-US" dirty="0"/>
            </a:p>
          </p:txBody>
        </p:sp>
        <p:sp>
          <p:nvSpPr>
            <p:cNvPr id="5" name="TextBox 4"/>
            <p:cNvSpPr txBox="1"/>
            <p:nvPr/>
          </p:nvSpPr>
          <p:spPr>
            <a:xfrm>
              <a:off x="5719405" y="6189430"/>
              <a:ext cx="811441" cy="738664"/>
            </a:xfrm>
            <a:prstGeom prst="rect">
              <a:avLst/>
            </a:prstGeom>
            <a:noFill/>
          </p:spPr>
          <p:txBody>
            <a:bodyPr wrap="none" rtlCol="0">
              <a:spAutoFit/>
            </a:bodyPr>
            <a:lstStyle/>
            <a:p>
              <a:pPr algn="ctr"/>
              <a:r>
                <a:rPr lang="en-US" dirty="0" smtClean="0"/>
                <a:t>See </a:t>
              </a:r>
            </a:p>
            <a:p>
              <a:pPr algn="ctr"/>
              <a:r>
                <a:rPr lang="en-US" dirty="0" smtClean="0"/>
                <a:t>no evil </a:t>
              </a:r>
            </a:p>
            <a:p>
              <a:pPr algn="ctr"/>
              <a:r>
                <a:rPr lang="en-US" dirty="0" smtClean="0"/>
                <a:t>monkey</a:t>
              </a:r>
              <a:endParaRPr lang="en-US" dirty="0"/>
            </a:p>
          </p:txBody>
        </p:sp>
        <p:sp>
          <p:nvSpPr>
            <p:cNvPr id="6" name="TextBox 5"/>
            <p:cNvSpPr txBox="1"/>
            <p:nvPr/>
          </p:nvSpPr>
          <p:spPr>
            <a:xfrm>
              <a:off x="2293749" y="6192849"/>
              <a:ext cx="1384242" cy="738664"/>
            </a:xfrm>
            <a:prstGeom prst="rect">
              <a:avLst/>
            </a:prstGeom>
            <a:noFill/>
          </p:spPr>
          <p:txBody>
            <a:bodyPr wrap="square" rtlCol="0">
              <a:spAutoFit/>
            </a:bodyPr>
            <a:lstStyle/>
            <a:p>
              <a:pPr algn="ctr"/>
              <a:r>
                <a:rPr lang="en-US" b="1" dirty="0" smtClean="0">
                  <a:solidFill>
                    <a:srgbClr val="FF0000"/>
                  </a:solidFill>
                </a:rPr>
                <a:t>“Speak”</a:t>
              </a:r>
              <a:r>
                <a:rPr lang="en-US" dirty="0" smtClean="0">
                  <a:solidFill>
                    <a:srgbClr val="FF0000"/>
                  </a:solidFill>
                </a:rPr>
                <a:t> </a:t>
              </a:r>
            </a:p>
            <a:p>
              <a:pPr algn="ctr"/>
              <a:r>
                <a:rPr lang="en-US" dirty="0" smtClean="0">
                  <a:solidFill>
                    <a:srgbClr val="FF0000"/>
                  </a:solidFill>
                </a:rPr>
                <a:t>no evil </a:t>
              </a:r>
            </a:p>
            <a:p>
              <a:pPr algn="ctr"/>
              <a:r>
                <a:rPr lang="en-US" dirty="0" smtClean="0">
                  <a:solidFill>
                    <a:srgbClr val="FF0000"/>
                  </a:solidFill>
                </a:rPr>
                <a:t>monkey</a:t>
              </a:r>
              <a:endParaRPr lang="en-US" dirty="0">
                <a:solidFill>
                  <a:srgbClr val="FF0000"/>
                </a:solidFill>
              </a:endParaRPr>
            </a:p>
          </p:txBody>
        </p:sp>
      </p:grpSp>
    </p:spTree>
    <p:extLst>
      <p:ext uri="{BB962C8B-B14F-4D97-AF65-F5344CB8AC3E}">
        <p14:creationId xmlns:p14="http://schemas.microsoft.com/office/powerpoint/2010/main" val="6439288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590"/>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0635" r="20793"/>
          <a:stretch/>
        </p:blipFill>
        <p:spPr>
          <a:xfrm>
            <a:off x="1930398" y="1045932"/>
            <a:ext cx="5355773" cy="5143500"/>
          </a:xfrm>
          <a:prstGeom prst="rect">
            <a:avLst/>
          </a:prstGeom>
        </p:spPr>
      </p:pic>
      <p:sp>
        <p:nvSpPr>
          <p:cNvPr id="3" name="Striped Right Arrow 2"/>
          <p:cNvSpPr/>
          <p:nvPr/>
        </p:nvSpPr>
        <p:spPr>
          <a:xfrm rot="5400000">
            <a:off x="2423886" y="268516"/>
            <a:ext cx="1262743" cy="725714"/>
          </a:xfrm>
          <a:prstGeom prst="strip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988563" y="6189432"/>
            <a:ext cx="1140056" cy="307777"/>
          </a:xfrm>
          <a:prstGeom prst="rect">
            <a:avLst/>
          </a:prstGeom>
          <a:noFill/>
        </p:spPr>
        <p:txBody>
          <a:bodyPr wrap="none" rtlCol="0">
            <a:spAutoFit/>
          </a:bodyPr>
          <a:lstStyle/>
          <a:p>
            <a:r>
              <a:rPr lang="en-US" dirty="0" smtClean="0"/>
              <a:t>Hear no evil</a:t>
            </a:r>
            <a:endParaRPr lang="en-US" dirty="0"/>
          </a:p>
        </p:txBody>
      </p:sp>
      <p:sp>
        <p:nvSpPr>
          <p:cNvPr id="5" name="TextBox 4"/>
          <p:cNvSpPr txBox="1"/>
          <p:nvPr/>
        </p:nvSpPr>
        <p:spPr>
          <a:xfrm>
            <a:off x="5637367" y="6189431"/>
            <a:ext cx="1071127" cy="307777"/>
          </a:xfrm>
          <a:prstGeom prst="rect">
            <a:avLst/>
          </a:prstGeom>
          <a:noFill/>
        </p:spPr>
        <p:txBody>
          <a:bodyPr wrap="none" rtlCol="0">
            <a:spAutoFit/>
          </a:bodyPr>
          <a:lstStyle/>
          <a:p>
            <a:r>
              <a:rPr lang="en-US" dirty="0" smtClean="0"/>
              <a:t>See no evil</a:t>
            </a:r>
            <a:endParaRPr lang="en-US" dirty="0"/>
          </a:p>
        </p:txBody>
      </p:sp>
      <p:sp>
        <p:nvSpPr>
          <p:cNvPr id="6" name="TextBox 5"/>
          <p:cNvSpPr txBox="1"/>
          <p:nvPr/>
        </p:nvSpPr>
        <p:spPr>
          <a:xfrm>
            <a:off x="2234122" y="2487893"/>
            <a:ext cx="1599733" cy="1323439"/>
          </a:xfrm>
          <a:prstGeom prst="rect">
            <a:avLst/>
          </a:prstGeom>
          <a:noFill/>
        </p:spPr>
        <p:txBody>
          <a:bodyPr wrap="square" rtlCol="0">
            <a:spAutoFit/>
          </a:bodyPr>
          <a:lstStyle/>
          <a:p>
            <a:pPr algn="ctr"/>
            <a:r>
              <a:rPr lang="en-US" sz="3200" b="1" dirty="0" smtClean="0">
                <a:solidFill>
                  <a:srgbClr val="FFC000"/>
                </a:solidFill>
              </a:rPr>
              <a:t>BAD</a:t>
            </a:r>
            <a:r>
              <a:rPr lang="en-US" sz="3200" b="1" dirty="0" smtClean="0">
                <a:solidFill>
                  <a:schemeClr val="bg1"/>
                </a:solidFill>
              </a:rPr>
              <a:t> </a:t>
            </a:r>
            <a:r>
              <a:rPr lang="en-US" sz="2400" b="1" dirty="0" smtClean="0">
                <a:solidFill>
                  <a:srgbClr val="FFC000"/>
                </a:solidFill>
              </a:rPr>
              <a:t>BREATH </a:t>
            </a:r>
            <a:endParaRPr lang="en-US" sz="3200" b="1" dirty="0" smtClean="0">
              <a:solidFill>
                <a:srgbClr val="FFC000"/>
              </a:solidFill>
            </a:endParaRPr>
          </a:p>
          <a:p>
            <a:pPr algn="ctr"/>
            <a:r>
              <a:rPr lang="en-US" sz="2400" b="1" dirty="0" smtClean="0">
                <a:solidFill>
                  <a:schemeClr val="bg1"/>
                </a:solidFill>
              </a:rPr>
              <a:t>MONKEY</a:t>
            </a:r>
            <a:endParaRPr lang="en-US" sz="2400" b="1" dirty="0">
              <a:solidFill>
                <a:schemeClr val="bg1"/>
              </a:solidFill>
            </a:endParaRPr>
          </a:p>
        </p:txBody>
      </p:sp>
    </p:spTree>
    <p:extLst>
      <p:ext uri="{BB962C8B-B14F-4D97-AF65-F5344CB8AC3E}">
        <p14:creationId xmlns:p14="http://schemas.microsoft.com/office/powerpoint/2010/main" val="27541117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Displaying IMG_000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stretch>
            <a:fillRect/>
          </a:stretch>
        </p:blipFill>
        <p:spPr>
          <a:xfrm>
            <a:off x="2107043" y="0"/>
            <a:ext cx="5316645" cy="6858000"/>
          </a:xfrm>
          <a:prstGeom prst="rect">
            <a:avLst/>
          </a:prstGeom>
        </p:spPr>
      </p:pic>
      <p:sp>
        <p:nvSpPr>
          <p:cNvPr id="2" name="TextBox 1"/>
          <p:cNvSpPr txBox="1"/>
          <p:nvPr/>
        </p:nvSpPr>
        <p:spPr>
          <a:xfrm>
            <a:off x="2971800" y="3750591"/>
            <a:ext cx="2682145" cy="369332"/>
          </a:xfrm>
          <a:prstGeom prst="rect">
            <a:avLst/>
          </a:prstGeom>
          <a:noFill/>
        </p:spPr>
        <p:txBody>
          <a:bodyPr wrap="none" rtlCol="0">
            <a:spAutoFit/>
          </a:bodyPr>
          <a:lstStyle/>
          <a:p>
            <a:r>
              <a:rPr lang="en-US" b="1" dirty="0" smtClean="0">
                <a:solidFill>
                  <a:schemeClr val="bg1"/>
                </a:solidFill>
              </a:rPr>
              <a:t>SCHOOL SPELLING BEE</a:t>
            </a:r>
            <a:endParaRPr lang="en-US" b="1" dirty="0">
              <a:solidFill>
                <a:schemeClr val="bg1"/>
              </a:solidFill>
            </a:endParaRPr>
          </a:p>
        </p:txBody>
      </p:sp>
      <p:sp>
        <p:nvSpPr>
          <p:cNvPr id="7" name="Heart 6"/>
          <p:cNvSpPr/>
          <p:nvPr/>
        </p:nvSpPr>
        <p:spPr>
          <a:xfrm>
            <a:off x="5029200" y="2590800"/>
            <a:ext cx="175355" cy="173709"/>
          </a:xfrm>
          <a:prstGeom prst="hear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13462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5" name="Rectangle 4"/>
          <p:cNvSpPr/>
          <p:nvPr/>
        </p:nvSpPr>
        <p:spPr>
          <a:xfrm>
            <a:off x="568712" y="379141"/>
            <a:ext cx="1940312" cy="23417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http://latcomm.com/wp/wp-content/uploads/2013/03/Chinese-character-for-listen.png"/>
          <p:cNvPicPr>
            <a:picLocks noChangeAspect="1" noChangeArrowheads="1"/>
          </p:cNvPicPr>
          <p:nvPr/>
        </p:nvPicPr>
        <p:blipFill rotWithShape="1">
          <a:blip r:embed="rId3">
            <a:extLst>
              <a:ext uri="{28A0092B-C50C-407E-A947-70E740481C1C}">
                <a14:useLocalDpi xmlns:a14="http://schemas.microsoft.com/office/drawing/2010/main" val="0"/>
              </a:ext>
            </a:extLst>
          </a:blip>
          <a:srcRect r="5555"/>
          <a:stretch/>
        </p:blipFill>
        <p:spPr bwMode="auto">
          <a:xfrm>
            <a:off x="2263698" y="936703"/>
            <a:ext cx="4317602" cy="4399154"/>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rot="19622290">
            <a:off x="925372" y="4409028"/>
            <a:ext cx="19050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6671955"/>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31" name="Shape 31"/>
          <p:cNvSpPr txBox="1"/>
          <p:nvPr/>
        </p:nvSpPr>
        <p:spPr>
          <a:xfrm>
            <a:off x="155575" y="-144461"/>
            <a:ext cx="304799" cy="304799"/>
          </a:xfrm>
          <a:prstGeom prst="rect">
            <a:avLst/>
          </a:prstGeom>
          <a:noFill/>
          <a:ln>
            <a:noFill/>
          </a:ln>
        </p:spPr>
        <p:txBody>
          <a:bodyPr lIns="91425" tIns="45700" rIns="91425" bIns="45700" anchor="t" anchorCtr="0">
            <a:noAutofit/>
          </a:bodyPr>
          <a:lstStyle/>
          <a:p>
            <a:pPr>
              <a:spcBef>
                <a:spcPts val="0"/>
              </a:spcBef>
              <a:buNone/>
            </a:pPr>
            <a:endParaRPr dirty="0"/>
          </a:p>
        </p:txBody>
      </p:sp>
      <p:sp>
        <p:nvSpPr>
          <p:cNvPr id="32" name="Shape 32"/>
          <p:cNvSpPr txBox="1"/>
          <p:nvPr/>
        </p:nvSpPr>
        <p:spPr>
          <a:xfrm>
            <a:off x="155575" y="-144461"/>
            <a:ext cx="304799" cy="304799"/>
          </a:xfrm>
          <a:prstGeom prst="rect">
            <a:avLst/>
          </a:prstGeom>
          <a:noFill/>
          <a:ln>
            <a:noFill/>
          </a:ln>
        </p:spPr>
        <p:txBody>
          <a:bodyPr lIns="91425" tIns="45700" rIns="91425" bIns="45700" anchor="t" anchorCtr="0">
            <a:noAutofit/>
          </a:bodyPr>
          <a:lstStyle/>
          <a:p>
            <a:pPr>
              <a:spcBef>
                <a:spcPts val="0"/>
              </a:spcBef>
              <a:buNone/>
            </a:pPr>
            <a:endParaRPr dirty="0"/>
          </a:p>
        </p:txBody>
      </p:sp>
      <p:sp>
        <p:nvSpPr>
          <p:cNvPr id="33" name="Shape 33"/>
          <p:cNvSpPr txBox="1"/>
          <p:nvPr/>
        </p:nvSpPr>
        <p:spPr>
          <a:xfrm>
            <a:off x="155575" y="-144461"/>
            <a:ext cx="304799" cy="304799"/>
          </a:xfrm>
          <a:prstGeom prst="rect">
            <a:avLst/>
          </a:prstGeom>
          <a:noFill/>
          <a:ln>
            <a:noFill/>
          </a:ln>
        </p:spPr>
        <p:txBody>
          <a:bodyPr lIns="91425" tIns="45700" rIns="91425" bIns="45700" anchor="t" anchorCtr="0">
            <a:noAutofit/>
          </a:bodyPr>
          <a:lstStyle/>
          <a:p>
            <a:pPr>
              <a:spcBef>
                <a:spcPts val="0"/>
              </a:spcBef>
              <a:buNone/>
            </a:pPr>
            <a:endParaRPr dirty="0"/>
          </a:p>
        </p:txBody>
      </p:sp>
      <p:pic>
        <p:nvPicPr>
          <p:cNvPr id="34" name="Shape 34"/>
          <p:cNvPicPr preferRelativeResize="0"/>
          <p:nvPr/>
        </p:nvPicPr>
        <p:blipFill>
          <a:blip r:embed="rId3">
            <a:alphaModFix/>
          </a:blip>
          <a:stretch>
            <a:fillRect/>
          </a:stretch>
        </p:blipFill>
        <p:spPr>
          <a:xfrm>
            <a:off x="285750" y="0"/>
            <a:ext cx="8482693" cy="6857999"/>
          </a:xfrm>
          <a:prstGeom prst="rect">
            <a:avLst/>
          </a:prstGeom>
          <a:noFill/>
          <a:ln>
            <a:noFill/>
          </a:ln>
        </p:spPr>
      </p:pic>
      <p:sp>
        <p:nvSpPr>
          <p:cNvPr id="35" name="Shape 35"/>
          <p:cNvSpPr txBox="1"/>
          <p:nvPr/>
        </p:nvSpPr>
        <p:spPr>
          <a:xfrm>
            <a:off x="3682775" y="2752900"/>
            <a:ext cx="2451900" cy="836400"/>
          </a:xfrm>
          <a:prstGeom prst="rect">
            <a:avLst/>
          </a:prstGeom>
          <a:noFill/>
          <a:ln>
            <a:noFill/>
          </a:ln>
        </p:spPr>
        <p:txBody>
          <a:bodyPr lIns="91425" tIns="91425" rIns="91425" bIns="91425" anchor="t" anchorCtr="0">
            <a:noAutofit/>
          </a:bodyPr>
          <a:lstStyle/>
          <a:p>
            <a:pPr algn="ctr">
              <a:spcBef>
                <a:spcPts val="0"/>
              </a:spcBef>
              <a:buNone/>
            </a:pPr>
            <a:r>
              <a:rPr lang="en-US" sz="6000" b="1" dirty="0">
                <a:solidFill>
                  <a:srgbClr val="FFFFFF"/>
                </a:solidFill>
              </a:rPr>
              <a:t>Drop the bags</a:t>
            </a:r>
          </a:p>
        </p:txBody>
      </p:sp>
    </p:spTree>
    <p:extLst>
      <p:ext uri="{BB962C8B-B14F-4D97-AF65-F5344CB8AC3E}">
        <p14:creationId xmlns:p14="http://schemas.microsoft.com/office/powerpoint/2010/main" val="476153270"/>
      </p:ext>
    </p:extLst>
  </p:cSld>
  <p:clrMapOvr>
    <a:masterClrMapping/>
  </p:clrMapOvr>
  <p:transition spd="slow">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6438"/>
          <a:stretch/>
        </p:blipFill>
        <p:spPr>
          <a:xfrm>
            <a:off x="822960" y="228601"/>
            <a:ext cx="7818120" cy="6287452"/>
          </a:xfrm>
          <a:prstGeom prst="rect">
            <a:avLst/>
          </a:prstGeom>
        </p:spPr>
      </p:pic>
    </p:spTree>
    <p:extLst>
      <p:ext uri="{BB962C8B-B14F-4D97-AF65-F5344CB8AC3E}">
        <p14:creationId xmlns:p14="http://schemas.microsoft.com/office/powerpoint/2010/main" val="23108318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14" name="TextBox 13"/>
          <p:cNvSpPr txBox="1"/>
          <p:nvPr/>
        </p:nvSpPr>
        <p:spPr>
          <a:xfrm>
            <a:off x="2108149" y="305315"/>
            <a:ext cx="5436104" cy="923330"/>
          </a:xfrm>
          <a:prstGeom prst="rect">
            <a:avLst/>
          </a:prstGeom>
          <a:noFill/>
        </p:spPr>
        <p:txBody>
          <a:bodyPr wrap="none" rtlCol="0">
            <a:spAutoFit/>
          </a:bodyPr>
          <a:lstStyle/>
          <a:p>
            <a:r>
              <a:rPr lang="en-US" sz="5400" dirty="0" smtClean="0"/>
              <a:t>WANG = Royalty</a:t>
            </a:r>
            <a:endParaRPr lang="en-US" sz="3200" dirty="0"/>
          </a:p>
        </p:txBody>
      </p:sp>
      <p:pic>
        <p:nvPicPr>
          <p:cNvPr id="6" name="Picture 2" descr="http://latcomm.com/wp/wp-content/uploads/2013/03/Chinese-character-for-listen.png"/>
          <p:cNvPicPr>
            <a:picLocks noChangeAspect="1" noChangeArrowheads="1"/>
          </p:cNvPicPr>
          <p:nvPr/>
        </p:nvPicPr>
        <p:blipFill rotWithShape="1">
          <a:blip r:embed="rId3">
            <a:extLst>
              <a:ext uri="{28A0092B-C50C-407E-A947-70E740481C1C}">
                <a14:useLocalDpi xmlns:a14="http://schemas.microsoft.com/office/drawing/2010/main" val="0"/>
              </a:ext>
            </a:extLst>
          </a:blip>
          <a:srcRect t="53122" r="65805" b="15866"/>
          <a:stretch/>
        </p:blipFill>
        <p:spPr bwMode="auto">
          <a:xfrm>
            <a:off x="2715849" y="1796527"/>
            <a:ext cx="2964189" cy="3528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534705"/>
      </p:ext>
    </p:extLst>
  </p:cSld>
  <p:clrMapOvr>
    <a:masterClrMapping/>
  </p:clrMapOvr>
  <p:transition spd="slow">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grpSp>
        <p:nvGrpSpPr>
          <p:cNvPr id="5" name="Group 4"/>
          <p:cNvGrpSpPr/>
          <p:nvPr/>
        </p:nvGrpSpPr>
        <p:grpSpPr>
          <a:xfrm>
            <a:off x="514350" y="723900"/>
            <a:ext cx="8629650" cy="5969250"/>
            <a:chOff x="514350" y="723900"/>
            <a:chExt cx="8629650" cy="5969250"/>
          </a:xfrm>
        </p:grpSpPr>
        <p:pic>
          <p:nvPicPr>
            <p:cNvPr id="159" name="Shape 159"/>
            <p:cNvPicPr preferRelativeResize="0"/>
            <p:nvPr/>
          </p:nvPicPr>
          <p:blipFill>
            <a:blip r:embed="rId3">
              <a:alphaModFix/>
            </a:blip>
            <a:stretch>
              <a:fillRect/>
            </a:stretch>
          </p:blipFill>
          <p:spPr>
            <a:xfrm>
              <a:off x="2996546" y="4195819"/>
              <a:ext cx="6147454" cy="1433043"/>
            </a:xfrm>
            <a:prstGeom prst="rect">
              <a:avLst/>
            </a:prstGeom>
            <a:noFill/>
            <a:ln>
              <a:noFill/>
            </a:ln>
          </p:spPr>
        </p:pic>
        <p:pic>
          <p:nvPicPr>
            <p:cNvPr id="160" name="Shape 160"/>
            <p:cNvPicPr preferRelativeResize="0"/>
            <p:nvPr/>
          </p:nvPicPr>
          <p:blipFill>
            <a:blip r:embed="rId4">
              <a:alphaModFix/>
            </a:blip>
            <a:stretch>
              <a:fillRect/>
            </a:stretch>
          </p:blipFill>
          <p:spPr>
            <a:xfrm>
              <a:off x="514350" y="723900"/>
              <a:ext cx="8420100" cy="2552149"/>
            </a:xfrm>
            <a:prstGeom prst="rect">
              <a:avLst/>
            </a:prstGeom>
            <a:noFill/>
            <a:ln>
              <a:noFill/>
            </a:ln>
          </p:spPr>
        </p:pic>
        <p:sp>
          <p:nvSpPr>
            <p:cNvPr id="162" name="Shape 162"/>
            <p:cNvSpPr txBox="1"/>
            <p:nvPr/>
          </p:nvSpPr>
          <p:spPr>
            <a:xfrm>
              <a:off x="612803" y="5628862"/>
              <a:ext cx="1781100" cy="958200"/>
            </a:xfrm>
            <a:prstGeom prst="rect">
              <a:avLst/>
            </a:prstGeom>
            <a:noFill/>
            <a:ln>
              <a:noFill/>
            </a:ln>
          </p:spPr>
          <p:txBody>
            <a:bodyPr lIns="91425" tIns="91425" rIns="91425" bIns="91425" anchor="t" anchorCtr="0">
              <a:noAutofit/>
            </a:bodyPr>
            <a:lstStyle/>
            <a:p>
              <a:pPr lvl="0" algn="ctr" rtl="0">
                <a:spcBef>
                  <a:spcPts val="0"/>
                </a:spcBef>
                <a:buNone/>
              </a:pPr>
              <a:r>
                <a:rPr lang="en-US" b="1" dirty="0" smtClean="0"/>
                <a:t>WANG </a:t>
              </a:r>
            </a:p>
            <a:p>
              <a:pPr lvl="0" algn="ctr" rtl="0">
                <a:spcBef>
                  <a:spcPts val="0"/>
                </a:spcBef>
                <a:buNone/>
              </a:pPr>
              <a:r>
                <a:rPr lang="en-US" b="1" dirty="0" smtClean="0"/>
                <a:t>(royalty)</a:t>
              </a:r>
              <a:endParaRPr lang="en-US" b="1" dirty="0"/>
            </a:p>
          </p:txBody>
        </p:sp>
        <p:sp>
          <p:nvSpPr>
            <p:cNvPr id="164" name="Shape 164"/>
            <p:cNvSpPr txBox="1"/>
            <p:nvPr/>
          </p:nvSpPr>
          <p:spPr>
            <a:xfrm>
              <a:off x="4050417" y="5734950"/>
              <a:ext cx="4353300" cy="958200"/>
            </a:xfrm>
            <a:prstGeom prst="rect">
              <a:avLst/>
            </a:prstGeom>
            <a:noFill/>
            <a:ln>
              <a:noFill/>
            </a:ln>
          </p:spPr>
          <p:txBody>
            <a:bodyPr lIns="91425" tIns="91425" rIns="91425" bIns="91425" anchor="t" anchorCtr="0">
              <a:noAutofit/>
            </a:bodyPr>
            <a:lstStyle/>
            <a:p>
              <a:pPr lvl="0" rtl="0">
                <a:spcBef>
                  <a:spcPts val="0"/>
                </a:spcBef>
                <a:buNone/>
              </a:pPr>
              <a:r>
                <a:rPr lang="en-US" dirty="0" smtClean="0"/>
                <a:t>       </a:t>
              </a:r>
              <a:r>
                <a:rPr lang="en-US" b="1" dirty="0" smtClean="0"/>
                <a:t>queen    </a:t>
              </a:r>
              <a:r>
                <a:rPr lang="en-US" b="1" dirty="0" smtClean="0"/>
                <a:t>     </a:t>
              </a:r>
              <a:r>
                <a:rPr lang="en-US" dirty="0" smtClean="0"/>
                <a:t>or                  </a:t>
              </a:r>
              <a:r>
                <a:rPr lang="en-US" b="1" dirty="0" smtClean="0"/>
                <a:t>king</a:t>
              </a:r>
              <a:endParaRPr lang="en-US" b="1" dirty="0"/>
            </a:p>
          </p:txBody>
        </p:sp>
        <p:pic>
          <p:nvPicPr>
            <p:cNvPr id="2" name="Picture 1"/>
            <p:cNvPicPr>
              <a:picLocks noChangeAspect="1"/>
            </p:cNvPicPr>
            <p:nvPr/>
          </p:nvPicPr>
          <p:blipFill rotWithShape="1">
            <a:blip r:embed="rId5"/>
            <a:srcRect l="2" r="4913"/>
            <a:stretch/>
          </p:blipFill>
          <p:spPr>
            <a:xfrm>
              <a:off x="1057620" y="4431766"/>
              <a:ext cx="792158" cy="1013691"/>
            </a:xfrm>
            <a:prstGeom prst="rect">
              <a:avLst/>
            </a:prstGeom>
          </p:spPr>
        </p:pic>
        <p:sp>
          <p:nvSpPr>
            <p:cNvPr id="3" name="Equal 2"/>
            <p:cNvSpPr/>
            <p:nvPr/>
          </p:nvSpPr>
          <p:spPr>
            <a:xfrm>
              <a:off x="2907964" y="4567432"/>
              <a:ext cx="682388" cy="555018"/>
            </a:xfrm>
            <a:prstGeom prst="mathEqual">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0" name="Picture 9"/>
          <p:cNvPicPr>
            <a:picLocks noChangeAspect="1"/>
          </p:cNvPicPr>
          <p:nvPr/>
        </p:nvPicPr>
        <p:blipFill>
          <a:blip r:embed="rId6"/>
          <a:stretch>
            <a:fillRect/>
          </a:stretch>
        </p:blipFill>
        <p:spPr>
          <a:xfrm>
            <a:off x="414874" y="3954477"/>
            <a:ext cx="2383743" cy="2432515"/>
          </a:xfrm>
          <a:prstGeom prst="rect">
            <a:avLst/>
          </a:prstGeom>
        </p:spPr>
      </p:pic>
    </p:spTree>
    <p:extLst>
      <p:ext uri="{BB962C8B-B14F-4D97-AF65-F5344CB8AC3E}">
        <p14:creationId xmlns:p14="http://schemas.microsoft.com/office/powerpoint/2010/main" val="3598349045"/>
      </p:ext>
    </p:extLst>
  </p:cSld>
  <p:clrMapOvr>
    <a:masterClrMapping/>
  </p:clrMapOvr>
  <p:transition spd="slow">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08214" y="307775"/>
            <a:ext cx="8392886" cy="13234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sz="4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 form of </a:t>
            </a:r>
            <a:r>
              <a:rPr lang="en-US" sz="4000" b="1" dirty="0">
                <a:latin typeface="Arial" panose="020B0604020202020204" pitchFamily="34" charset="0"/>
                <a:cs typeface="Arial" panose="020B0604020202020204" pitchFamily="34" charset="0"/>
              </a:rPr>
              <a:t>r-e-s-p-e-c-t </a:t>
            </a:r>
            <a:r>
              <a:rPr lang="en-US" sz="4000" b="1" dirty="0" smtClean="0">
                <a:latin typeface="Arial" panose="020B0604020202020204" pitchFamily="34" charset="0"/>
                <a:cs typeface="Arial" panose="020B0604020202020204" pitchFamily="34" charset="0"/>
              </a:rPr>
              <a:t>is being able to see other’s </a:t>
            </a:r>
            <a:r>
              <a:rPr kumimoji="0" lang="en-US" sz="4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p</a:t>
            </a:r>
            <a:r>
              <a:rPr kumimoji="0" lang="en-US" sz="40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erspe</a:t>
            </a:r>
            <a:r>
              <a:rPr lang="en-US" sz="4000" b="1" dirty="0" smtClean="0">
                <a:latin typeface="Arial" panose="020B0604020202020204" pitchFamily="34" charset="0"/>
                <a:cs typeface="Arial" panose="020B0604020202020204" pitchFamily="34" charset="0"/>
              </a:rPr>
              <a:t>ct</a:t>
            </a:r>
            <a:r>
              <a:rPr lang="en-US" sz="4000" dirty="0" smtClean="0">
                <a:latin typeface="Arial" panose="020B0604020202020204" pitchFamily="34" charset="0"/>
                <a:cs typeface="Arial" panose="020B0604020202020204" pitchFamily="34" charset="0"/>
              </a:rPr>
              <a:t>ives </a:t>
            </a:r>
            <a:endParaRPr kumimoji="0" lang="en-US" sz="1100" b="0" i="0" u="none" strike="noStrike" cap="none" normalizeH="0" baseline="0" dirty="0" smtClean="0">
              <a:ln>
                <a:noFill/>
              </a:ln>
              <a:solidFill>
                <a:schemeClr val="tx1"/>
              </a:solidFill>
              <a:effectLst/>
              <a:latin typeface="Arial" panose="020B0604020202020204" pitchFamily="34" charset="0"/>
            </a:endParaRPr>
          </a:p>
        </p:txBody>
      </p:sp>
      <p:pic>
        <p:nvPicPr>
          <p:cNvPr id="1026" name="Picture 2" descr="https://lh5.googleusercontent.com/dCPsmlBnSLlTgKl5DUkXoDbMEc_B2djTRmT1lhhIpq3j8lUnWsVTwN00rsOPDP3dSPV_L6jYYkw0Zuay7182Qe-51ZQAoz9Dq42d3U18Xv407vEt2F85doTnKFxJnrl9FR0LTZRf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042" y="2139043"/>
            <a:ext cx="8006292" cy="4767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364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respect aretha franklin lyr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76600" y="6096000"/>
            <a:ext cx="2273379" cy="461665"/>
          </a:xfrm>
          <a:prstGeom prst="rect">
            <a:avLst/>
          </a:prstGeom>
          <a:noFill/>
        </p:spPr>
        <p:txBody>
          <a:bodyPr wrap="none" rtlCol="0">
            <a:spAutoFit/>
          </a:bodyPr>
          <a:lstStyle/>
          <a:p>
            <a:r>
              <a:rPr lang="en-US" sz="2400" b="1" dirty="0" smtClean="0"/>
              <a:t>Queen of soul</a:t>
            </a:r>
            <a:endParaRPr lang="en-US" sz="2400" b="1" dirty="0"/>
          </a:p>
        </p:txBody>
      </p:sp>
    </p:spTree>
    <p:extLst>
      <p:ext uri="{BB962C8B-B14F-4D97-AF65-F5344CB8AC3E}">
        <p14:creationId xmlns:p14="http://schemas.microsoft.com/office/powerpoint/2010/main" val="30965470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83"/>
          <p:cNvSpPr txBox="1"/>
          <p:nvPr/>
        </p:nvSpPr>
        <p:spPr>
          <a:xfrm>
            <a:off x="338667" y="212459"/>
            <a:ext cx="8805333" cy="5121541"/>
          </a:xfrm>
          <a:prstGeom prst="rect">
            <a:avLst/>
          </a:prstGeom>
          <a:noFill/>
          <a:ln>
            <a:noFill/>
          </a:ln>
        </p:spPr>
        <p:txBody>
          <a:bodyPr lIns="0" tIns="45700" rIns="91425" bIns="45700" anchor="t" anchorCtr="0">
            <a:noAutofit/>
          </a:bodyPr>
          <a:lstStyle/>
          <a:p>
            <a:r>
              <a:rPr lang="en-US" sz="5400" dirty="0"/>
              <a:t>"To say that a person feels </a:t>
            </a:r>
            <a:r>
              <a:rPr lang="en-US" sz="5400" b="1" dirty="0"/>
              <a:t>listened</a:t>
            </a:r>
            <a:r>
              <a:rPr lang="en-US" sz="5400" dirty="0"/>
              <a:t> to means a lot more than just their ideas get heard. It's a sign of </a:t>
            </a:r>
            <a:r>
              <a:rPr lang="en-US" sz="5400" b="1" dirty="0">
                <a:solidFill>
                  <a:srgbClr val="996633"/>
                </a:solidFill>
              </a:rPr>
              <a:t>respect</a:t>
            </a:r>
            <a:r>
              <a:rPr lang="en-US" sz="5400" dirty="0"/>
              <a:t>. It makes people feel valued." </a:t>
            </a:r>
            <a:endParaRPr lang="en-US" sz="5400" dirty="0" smtClean="0"/>
          </a:p>
          <a:p>
            <a:r>
              <a:rPr lang="en-US" sz="2800" dirty="0" smtClean="0"/>
              <a:t>--Deborah </a:t>
            </a:r>
            <a:r>
              <a:rPr lang="en-US" sz="2800" dirty="0" err="1"/>
              <a:t>Tannen</a:t>
            </a:r>
            <a:r>
              <a:rPr lang="en-US" sz="2800" dirty="0"/>
              <a:t> - Author and Professor of </a:t>
            </a:r>
            <a:r>
              <a:rPr lang="en-US" sz="2800" dirty="0" smtClean="0"/>
              <a:t>  Linguistics </a:t>
            </a:r>
            <a:r>
              <a:rPr lang="en-US" sz="2800" dirty="0"/>
              <a:t>Georgetown University</a:t>
            </a:r>
            <a:endParaRPr lang="en-US" sz="2800" dirty="0">
              <a:solidFill>
                <a:schemeClr val="tx1"/>
              </a:solidFill>
            </a:endParaRPr>
          </a:p>
        </p:txBody>
      </p:sp>
    </p:spTree>
    <p:extLst>
      <p:ext uri="{BB962C8B-B14F-4D97-AF65-F5344CB8AC3E}">
        <p14:creationId xmlns:p14="http://schemas.microsoft.com/office/powerpoint/2010/main" val="21703005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5" name="Rectangle 4"/>
          <p:cNvSpPr/>
          <p:nvPr/>
        </p:nvSpPr>
        <p:spPr>
          <a:xfrm>
            <a:off x="568712" y="379141"/>
            <a:ext cx="1940312" cy="23417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http://latcomm.com/wp/wp-content/uploads/2013/03/Chinese-character-for-listen.png"/>
          <p:cNvPicPr>
            <a:picLocks noChangeAspect="1" noChangeArrowheads="1"/>
          </p:cNvPicPr>
          <p:nvPr/>
        </p:nvPicPr>
        <p:blipFill rotWithShape="1">
          <a:blip r:embed="rId3">
            <a:extLst>
              <a:ext uri="{28A0092B-C50C-407E-A947-70E740481C1C}">
                <a14:useLocalDpi xmlns:a14="http://schemas.microsoft.com/office/drawing/2010/main" val="0"/>
              </a:ext>
            </a:extLst>
          </a:blip>
          <a:srcRect r="5555"/>
          <a:stretch/>
        </p:blipFill>
        <p:spPr bwMode="auto">
          <a:xfrm>
            <a:off x="2263698" y="936703"/>
            <a:ext cx="4317602" cy="4399154"/>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rot="2015920">
            <a:off x="1004101" y="626570"/>
            <a:ext cx="19050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4495063"/>
      </p:ext>
    </p:extLst>
  </p:cSld>
  <p:clrMapOvr>
    <a:masterClrMapping/>
  </p:clrMapOvr>
  <p:transition spd="slow">
    <p:cu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Shape 748"/>
          <p:cNvSpPr txBox="1"/>
          <p:nvPr/>
        </p:nvSpPr>
        <p:spPr>
          <a:xfrm>
            <a:off x="1882589" y="153988"/>
            <a:ext cx="6075668" cy="1362075"/>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8800" b="1" i="0" u="none" strike="noStrike" cap="none" dirty="0" err="1" smtClean="0">
                <a:solidFill>
                  <a:srgbClr val="000000"/>
                </a:solidFill>
                <a:latin typeface="Arial"/>
                <a:ea typeface="Arial"/>
                <a:cs typeface="Arial"/>
                <a:sym typeface="Arial"/>
              </a:rPr>
              <a:t>Er</a:t>
            </a:r>
            <a:r>
              <a:rPr lang="en-US" sz="8800" b="1" i="0" u="none" strike="noStrike" cap="none" dirty="0" smtClean="0">
                <a:solidFill>
                  <a:srgbClr val="000000"/>
                </a:solidFill>
                <a:latin typeface="Arial"/>
                <a:ea typeface="Arial"/>
                <a:cs typeface="Arial"/>
                <a:sym typeface="Arial"/>
              </a:rPr>
              <a:t>  = EAR</a:t>
            </a:r>
            <a:endParaRPr lang="en-US" sz="4000" b="1" i="0" u="none" strike="noStrike" cap="none" dirty="0">
              <a:solidFill>
                <a:srgbClr val="000000"/>
              </a:solidFill>
              <a:latin typeface="Arial"/>
              <a:ea typeface="Arial"/>
              <a:cs typeface="Arial"/>
              <a:sym typeface="Arial"/>
            </a:endParaRPr>
          </a:p>
        </p:txBody>
      </p:sp>
      <p:sp>
        <p:nvSpPr>
          <p:cNvPr id="750" name="Shape 750"/>
          <p:cNvSpPr txBox="1"/>
          <p:nvPr/>
        </p:nvSpPr>
        <p:spPr>
          <a:xfrm>
            <a:off x="0" y="-153986"/>
            <a:ext cx="184149" cy="307974"/>
          </a:xfrm>
          <a:prstGeom prst="rect">
            <a:avLst/>
          </a:prstGeom>
          <a:solidFill>
            <a:srgbClr val="FFFFFF"/>
          </a:solidFill>
          <a:ln>
            <a:noFill/>
          </a:ln>
        </p:spPr>
        <p:txBody>
          <a:bodyPr lIns="91425" tIns="45700" rIns="91425" bIns="45700" anchor="ctr" anchorCtr="0">
            <a:noAutofit/>
          </a:bodyPr>
          <a:lstStyle/>
          <a:p>
            <a:pPr lvl="0">
              <a:spcBef>
                <a:spcPts val="0"/>
              </a:spcBef>
              <a:buNone/>
            </a:pPr>
            <a:endParaRPr/>
          </a:p>
        </p:txBody>
      </p:sp>
      <p:pic>
        <p:nvPicPr>
          <p:cNvPr id="751" name="Shape 751"/>
          <p:cNvPicPr preferRelativeResize="0"/>
          <p:nvPr/>
        </p:nvPicPr>
        <p:blipFill>
          <a:blip r:embed="rId3">
            <a:alphaModFix/>
          </a:blip>
          <a:stretch>
            <a:fillRect/>
          </a:stretch>
        </p:blipFill>
        <p:spPr>
          <a:xfrm>
            <a:off x="3180945" y="1516063"/>
            <a:ext cx="2418944" cy="3938543"/>
          </a:xfrm>
          <a:prstGeom prst="rect">
            <a:avLst/>
          </a:prstGeom>
          <a:noFill/>
          <a:ln>
            <a:noFill/>
          </a:ln>
        </p:spPr>
      </p:pic>
    </p:spTree>
    <p:extLst>
      <p:ext uri="{BB962C8B-B14F-4D97-AF65-F5344CB8AC3E}">
        <p14:creationId xmlns:p14="http://schemas.microsoft.com/office/powerpoint/2010/main" val="7850409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22" name="Shape 185"/>
          <p:cNvSpPr txBox="1"/>
          <p:nvPr/>
        </p:nvSpPr>
        <p:spPr>
          <a:xfrm>
            <a:off x="159657" y="2130251"/>
            <a:ext cx="8868229" cy="3152947"/>
          </a:xfrm>
          <a:prstGeom prst="rect">
            <a:avLst/>
          </a:prstGeom>
          <a:noFill/>
          <a:ln>
            <a:noFill/>
          </a:ln>
        </p:spPr>
        <p:txBody>
          <a:bodyPr wrap="square" lIns="36575" tIns="27425" rIns="36575" bIns="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buSzPct val="25000"/>
              <a:buNone/>
            </a:pPr>
            <a:r>
              <a:rPr lang="en-US" sz="7200" b="1" dirty="0" smtClean="0">
                <a:solidFill>
                  <a:srgbClr val="0070C0"/>
                </a:solidFill>
                <a:latin typeface="Arial"/>
                <a:ea typeface="Arial"/>
                <a:cs typeface="Arial"/>
              </a:rPr>
              <a:t>MAKE IT RAIN </a:t>
            </a:r>
            <a:r>
              <a:rPr lang="en-US" sz="4800" dirty="0" smtClean="0">
                <a:solidFill>
                  <a:srgbClr val="0070C0"/>
                </a:solidFill>
                <a:latin typeface="Arial"/>
                <a:ea typeface="Arial"/>
                <a:cs typeface="Arial"/>
              </a:rPr>
              <a:t>EXERCISE</a:t>
            </a:r>
            <a:r>
              <a:rPr lang="en-US" sz="4800" i="0" u="none" strike="noStrike" cap="none" dirty="0" smtClean="0">
                <a:solidFill>
                  <a:srgbClr val="000000"/>
                </a:solidFill>
                <a:latin typeface="Arial"/>
                <a:ea typeface="Arial"/>
                <a:cs typeface="Arial"/>
                <a:sym typeface="Arial"/>
              </a:rPr>
              <a:t> </a:t>
            </a:r>
            <a:endParaRPr lang="en-US" sz="7200" i="0" u="none" strike="noStrike" cap="none" dirty="0">
              <a:solidFill>
                <a:srgbClr val="000000"/>
              </a:solidFill>
              <a:latin typeface="Arial"/>
              <a:ea typeface="Arial"/>
              <a:cs typeface="Arial"/>
              <a:sym typeface="Arial"/>
            </a:endParaRPr>
          </a:p>
        </p:txBody>
      </p:sp>
      <p:sp>
        <p:nvSpPr>
          <p:cNvPr id="2" name="Minus 1"/>
          <p:cNvSpPr/>
          <p:nvPr/>
        </p:nvSpPr>
        <p:spPr>
          <a:xfrm>
            <a:off x="0" y="3117273"/>
            <a:ext cx="9144000" cy="136103"/>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93481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Shape 597"/>
          <p:cNvSpPr txBox="1"/>
          <p:nvPr/>
        </p:nvSpPr>
        <p:spPr>
          <a:xfrm>
            <a:off x="722312" y="4406900"/>
            <a:ext cx="7772400" cy="1362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598" name="Shape 598"/>
          <p:cNvSpPr txBox="1"/>
          <p:nvPr/>
        </p:nvSpPr>
        <p:spPr>
          <a:xfrm>
            <a:off x="722312" y="2906711"/>
            <a:ext cx="7772400" cy="1500300"/>
          </a:xfrm>
          <a:prstGeom prst="rect">
            <a:avLst/>
          </a:prstGeom>
          <a:noFill/>
          <a:ln>
            <a:noFill/>
          </a:ln>
        </p:spPr>
        <p:txBody>
          <a:bodyPr lIns="91425" tIns="91425" rIns="91425" bIns="91425" anchor="b" anchorCtr="0">
            <a:noAutofit/>
          </a:bodyPr>
          <a:lstStyle/>
          <a:p>
            <a:pPr lvl="0">
              <a:spcBef>
                <a:spcPts val="0"/>
              </a:spcBef>
              <a:buNone/>
            </a:pPr>
            <a:endParaRPr/>
          </a:p>
        </p:txBody>
      </p:sp>
      <p:sp>
        <p:nvSpPr>
          <p:cNvPr id="599" name="Shape 599"/>
          <p:cNvSpPr txBox="1"/>
          <p:nvPr/>
        </p:nvSpPr>
        <p:spPr>
          <a:xfrm>
            <a:off x="141287" y="-144462"/>
            <a:ext cx="304800" cy="304800"/>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600" name="Shape 600"/>
          <p:cNvSpPr txBox="1"/>
          <p:nvPr/>
        </p:nvSpPr>
        <p:spPr>
          <a:xfrm>
            <a:off x="141287" y="-144462"/>
            <a:ext cx="304800" cy="304800"/>
          </a:xfrm>
          <a:prstGeom prst="rect">
            <a:avLst/>
          </a:prstGeom>
          <a:noFill/>
          <a:ln>
            <a:noFill/>
          </a:ln>
        </p:spPr>
        <p:txBody>
          <a:bodyPr lIns="91425" tIns="45700" rIns="91425" bIns="45700" anchor="t" anchorCtr="0">
            <a:noAutofit/>
          </a:bodyPr>
          <a:lstStyle/>
          <a:p>
            <a:pPr lvl="0">
              <a:spcBef>
                <a:spcPts val="0"/>
              </a:spcBef>
              <a:buNone/>
            </a:pPr>
            <a:endParaRPr/>
          </a:p>
        </p:txBody>
      </p:sp>
      <p:pic>
        <p:nvPicPr>
          <p:cNvPr id="601" name="Shape 601"/>
          <p:cNvPicPr preferRelativeResize="0"/>
          <p:nvPr/>
        </p:nvPicPr>
        <p:blipFill>
          <a:blip r:embed="rId3">
            <a:alphaModFix/>
          </a:blip>
          <a:stretch>
            <a:fillRect/>
          </a:stretch>
        </p:blipFill>
        <p:spPr>
          <a:xfrm>
            <a:off x="0" y="0"/>
            <a:ext cx="9144000" cy="6858001"/>
          </a:xfrm>
          <a:prstGeom prst="rect">
            <a:avLst/>
          </a:prstGeom>
          <a:noFill/>
          <a:ln>
            <a:noFill/>
          </a:ln>
        </p:spPr>
      </p:pic>
    </p:spTree>
    <p:extLst>
      <p:ext uri="{BB962C8B-B14F-4D97-AF65-F5344CB8AC3E}">
        <p14:creationId xmlns:p14="http://schemas.microsoft.com/office/powerpoint/2010/main" val="1523355681"/>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00187" y="1143000"/>
            <a:ext cx="5053013" cy="4754564"/>
          </a:xfrm>
          <a:prstGeom prst="rect">
            <a:avLst/>
          </a:prstGeom>
        </p:spPr>
      </p:pic>
      <p:pic>
        <p:nvPicPr>
          <p:cNvPr id="8194" name="Picture 2" descr="Image result for sanford and son cast aunt esth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 y="0"/>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5410200" y="3810000"/>
            <a:ext cx="3867150" cy="3143250"/>
          </a:xfrm>
          <a:prstGeom prst="rect">
            <a:avLst/>
          </a:prstGeom>
        </p:spPr>
      </p:pic>
    </p:spTree>
    <p:extLst>
      <p:ext uri="{BB962C8B-B14F-4D97-AF65-F5344CB8AC3E}">
        <p14:creationId xmlns:p14="http://schemas.microsoft.com/office/powerpoint/2010/main" val="20728592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Shape 606"/>
          <p:cNvSpPr txBox="1"/>
          <p:nvPr/>
        </p:nvSpPr>
        <p:spPr>
          <a:xfrm>
            <a:off x="722312" y="4406900"/>
            <a:ext cx="7772400" cy="1362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607" name="Shape 607"/>
          <p:cNvSpPr txBox="1"/>
          <p:nvPr/>
        </p:nvSpPr>
        <p:spPr>
          <a:xfrm>
            <a:off x="722312" y="2906711"/>
            <a:ext cx="7772400" cy="1500300"/>
          </a:xfrm>
          <a:prstGeom prst="rect">
            <a:avLst/>
          </a:prstGeom>
          <a:noFill/>
          <a:ln>
            <a:noFill/>
          </a:ln>
        </p:spPr>
        <p:txBody>
          <a:bodyPr lIns="91425" tIns="91425" rIns="91425" bIns="91425" anchor="b" anchorCtr="0">
            <a:noAutofit/>
          </a:bodyPr>
          <a:lstStyle/>
          <a:p>
            <a:pPr lvl="0">
              <a:spcBef>
                <a:spcPts val="0"/>
              </a:spcBef>
              <a:buNone/>
            </a:pPr>
            <a:endParaRPr/>
          </a:p>
        </p:txBody>
      </p:sp>
      <p:sp>
        <p:nvSpPr>
          <p:cNvPr id="608" name="Shape 608"/>
          <p:cNvSpPr txBox="1"/>
          <p:nvPr/>
        </p:nvSpPr>
        <p:spPr>
          <a:xfrm>
            <a:off x="141287" y="-144462"/>
            <a:ext cx="304800" cy="304800"/>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609" name="Shape 609"/>
          <p:cNvSpPr txBox="1"/>
          <p:nvPr/>
        </p:nvSpPr>
        <p:spPr>
          <a:xfrm>
            <a:off x="141287" y="-144462"/>
            <a:ext cx="304800" cy="304800"/>
          </a:xfrm>
          <a:prstGeom prst="rect">
            <a:avLst/>
          </a:prstGeom>
          <a:noFill/>
          <a:ln>
            <a:noFill/>
          </a:ln>
        </p:spPr>
        <p:txBody>
          <a:bodyPr lIns="91425" tIns="45700" rIns="91425" bIns="45700" anchor="t" anchorCtr="0">
            <a:noAutofit/>
          </a:bodyPr>
          <a:lstStyle/>
          <a:p>
            <a:pPr lvl="0">
              <a:spcBef>
                <a:spcPts val="0"/>
              </a:spcBef>
              <a:buNone/>
            </a:pPr>
            <a:endParaRPr/>
          </a:p>
        </p:txBody>
      </p:sp>
      <p:pic>
        <p:nvPicPr>
          <p:cNvPr id="610" name="Shape 610"/>
          <p:cNvPicPr preferRelativeResize="0"/>
          <p:nvPr/>
        </p:nvPicPr>
        <p:blipFill>
          <a:blip r:embed="rId3">
            <a:alphaModFix/>
          </a:blip>
          <a:stretch>
            <a:fillRect/>
          </a:stretch>
        </p:blipFill>
        <p:spPr>
          <a:xfrm>
            <a:off x="0" y="0"/>
            <a:ext cx="9144000" cy="6858001"/>
          </a:xfrm>
          <a:prstGeom prst="rect">
            <a:avLst/>
          </a:prstGeom>
          <a:noFill/>
          <a:ln>
            <a:noFill/>
          </a:ln>
        </p:spPr>
      </p:pic>
      <p:sp>
        <p:nvSpPr>
          <p:cNvPr id="611" name="Shape 611"/>
          <p:cNvSpPr txBox="1"/>
          <p:nvPr/>
        </p:nvSpPr>
        <p:spPr>
          <a:xfrm>
            <a:off x="1371600" y="228600"/>
            <a:ext cx="7292400" cy="945000"/>
          </a:xfrm>
          <a:prstGeom prst="rect">
            <a:avLst/>
          </a:prstGeom>
          <a:noFill/>
          <a:ln>
            <a:noFill/>
          </a:ln>
        </p:spPr>
        <p:txBody>
          <a:bodyPr lIns="91425" tIns="91425" rIns="91425" bIns="91425" anchor="ctr" anchorCtr="0">
            <a:noAutofit/>
          </a:bodyPr>
          <a:lstStyle/>
          <a:p>
            <a:pPr lvl="0" algn="ctr" rtl="0">
              <a:spcBef>
                <a:spcPts val="0"/>
              </a:spcBef>
              <a:buNone/>
            </a:pPr>
            <a:r>
              <a:rPr lang="en-US" sz="4800" b="1">
                <a:solidFill>
                  <a:schemeClr val="dk1"/>
                </a:solidFill>
              </a:rPr>
              <a:t>GUANACASTE</a:t>
            </a:r>
          </a:p>
        </p:txBody>
      </p:sp>
    </p:spTree>
    <p:extLst>
      <p:ext uri="{BB962C8B-B14F-4D97-AF65-F5344CB8AC3E}">
        <p14:creationId xmlns:p14="http://schemas.microsoft.com/office/powerpoint/2010/main" val="3931124694"/>
      </p:ext>
    </p:extLst>
  </p:cSld>
  <p:clrMapOvr>
    <a:masterClrMapping/>
  </p:clrMapOvr>
  <p:transition spd="slow">
    <p:cu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Shape 616"/>
          <p:cNvSpPr txBox="1"/>
          <p:nvPr/>
        </p:nvSpPr>
        <p:spPr>
          <a:xfrm>
            <a:off x="722312" y="4406900"/>
            <a:ext cx="7772400" cy="1362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617" name="Shape 617"/>
          <p:cNvSpPr txBox="1"/>
          <p:nvPr/>
        </p:nvSpPr>
        <p:spPr>
          <a:xfrm>
            <a:off x="722312" y="2906711"/>
            <a:ext cx="7772400" cy="1500300"/>
          </a:xfrm>
          <a:prstGeom prst="rect">
            <a:avLst/>
          </a:prstGeom>
          <a:noFill/>
          <a:ln>
            <a:noFill/>
          </a:ln>
        </p:spPr>
        <p:txBody>
          <a:bodyPr lIns="91425" tIns="91425" rIns="91425" bIns="91425" anchor="b" anchorCtr="0">
            <a:noAutofit/>
          </a:bodyPr>
          <a:lstStyle/>
          <a:p>
            <a:pPr lvl="0">
              <a:spcBef>
                <a:spcPts val="0"/>
              </a:spcBef>
              <a:buNone/>
            </a:pPr>
            <a:endParaRPr/>
          </a:p>
        </p:txBody>
      </p:sp>
      <p:sp>
        <p:nvSpPr>
          <p:cNvPr id="618" name="Shape 618"/>
          <p:cNvSpPr txBox="1"/>
          <p:nvPr/>
        </p:nvSpPr>
        <p:spPr>
          <a:xfrm>
            <a:off x="141287" y="-144462"/>
            <a:ext cx="304800" cy="304800"/>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619" name="Shape 619"/>
          <p:cNvSpPr txBox="1"/>
          <p:nvPr/>
        </p:nvSpPr>
        <p:spPr>
          <a:xfrm>
            <a:off x="141287" y="-144462"/>
            <a:ext cx="304800" cy="304800"/>
          </a:xfrm>
          <a:prstGeom prst="rect">
            <a:avLst/>
          </a:prstGeom>
          <a:noFill/>
          <a:ln>
            <a:noFill/>
          </a:ln>
        </p:spPr>
        <p:txBody>
          <a:bodyPr lIns="91425" tIns="45700" rIns="91425" bIns="45700" anchor="t" anchorCtr="0">
            <a:noAutofit/>
          </a:bodyPr>
          <a:lstStyle/>
          <a:p>
            <a:pPr lvl="0">
              <a:spcBef>
                <a:spcPts val="0"/>
              </a:spcBef>
              <a:buNone/>
            </a:pPr>
            <a:endParaRPr/>
          </a:p>
        </p:txBody>
      </p:sp>
      <p:pic>
        <p:nvPicPr>
          <p:cNvPr id="620" name="Shape 620"/>
          <p:cNvPicPr preferRelativeResize="0"/>
          <p:nvPr/>
        </p:nvPicPr>
        <p:blipFill>
          <a:blip r:embed="rId3">
            <a:alphaModFix/>
          </a:blip>
          <a:stretch>
            <a:fillRect/>
          </a:stretch>
        </p:blipFill>
        <p:spPr>
          <a:xfrm>
            <a:off x="0" y="0"/>
            <a:ext cx="9144000" cy="6858001"/>
          </a:xfrm>
          <a:prstGeom prst="rect">
            <a:avLst/>
          </a:prstGeom>
          <a:noFill/>
          <a:ln>
            <a:noFill/>
          </a:ln>
        </p:spPr>
      </p:pic>
      <p:sp>
        <p:nvSpPr>
          <p:cNvPr id="621" name="Shape 621"/>
          <p:cNvSpPr txBox="1"/>
          <p:nvPr/>
        </p:nvSpPr>
        <p:spPr>
          <a:xfrm>
            <a:off x="359575" y="228600"/>
            <a:ext cx="8662800" cy="945000"/>
          </a:xfrm>
          <a:prstGeom prst="rect">
            <a:avLst/>
          </a:prstGeom>
          <a:noFill/>
          <a:ln>
            <a:noFill/>
          </a:ln>
        </p:spPr>
        <p:txBody>
          <a:bodyPr lIns="91425" tIns="91425" rIns="91425" bIns="91425" anchor="ctr" anchorCtr="0">
            <a:noAutofit/>
          </a:bodyPr>
          <a:lstStyle/>
          <a:p>
            <a:pPr lvl="0" algn="ctr" rtl="0">
              <a:spcBef>
                <a:spcPts val="0"/>
              </a:spcBef>
              <a:buNone/>
            </a:pPr>
            <a:r>
              <a:rPr lang="en-US" sz="3600" b="1">
                <a:solidFill>
                  <a:schemeClr val="dk1"/>
                </a:solidFill>
              </a:rPr>
              <a:t>GUANACASTE = Listening Tree</a:t>
            </a:r>
          </a:p>
        </p:txBody>
      </p:sp>
    </p:spTree>
    <p:extLst>
      <p:ext uri="{BB962C8B-B14F-4D97-AF65-F5344CB8AC3E}">
        <p14:creationId xmlns:p14="http://schemas.microsoft.com/office/powerpoint/2010/main" val="19223704"/>
      </p:ext>
    </p:extLst>
  </p:cSld>
  <p:clrMapOvr>
    <a:masterClrMapping/>
  </p:clrMapOvr>
  <p:transition spd="slow">
    <p:cu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Shape 626"/>
          <p:cNvSpPr txBox="1"/>
          <p:nvPr/>
        </p:nvSpPr>
        <p:spPr>
          <a:xfrm>
            <a:off x="722312" y="2906711"/>
            <a:ext cx="7772400" cy="1500300"/>
          </a:xfrm>
          <a:prstGeom prst="rect">
            <a:avLst/>
          </a:prstGeom>
          <a:noFill/>
          <a:ln>
            <a:noFill/>
          </a:ln>
        </p:spPr>
        <p:txBody>
          <a:bodyPr lIns="91425" tIns="91425" rIns="91425" bIns="91425" anchor="b" anchorCtr="0">
            <a:noAutofit/>
          </a:bodyPr>
          <a:lstStyle/>
          <a:p>
            <a:pPr lvl="0">
              <a:spcBef>
                <a:spcPts val="0"/>
              </a:spcBef>
              <a:buNone/>
            </a:pPr>
            <a:endParaRPr/>
          </a:p>
        </p:txBody>
      </p:sp>
      <p:sp>
        <p:nvSpPr>
          <p:cNvPr id="627" name="Shape 627"/>
          <p:cNvSpPr txBox="1"/>
          <p:nvPr/>
        </p:nvSpPr>
        <p:spPr>
          <a:xfrm>
            <a:off x="141287" y="-144462"/>
            <a:ext cx="304800" cy="304800"/>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628" name="Shape 628"/>
          <p:cNvSpPr txBox="1"/>
          <p:nvPr/>
        </p:nvSpPr>
        <p:spPr>
          <a:xfrm>
            <a:off x="141287" y="-144462"/>
            <a:ext cx="304800" cy="304800"/>
          </a:xfrm>
          <a:prstGeom prst="rect">
            <a:avLst/>
          </a:prstGeom>
          <a:noFill/>
          <a:ln>
            <a:noFill/>
          </a:ln>
        </p:spPr>
        <p:txBody>
          <a:bodyPr lIns="91425" tIns="45700" rIns="91425" bIns="45700" anchor="t" anchorCtr="0">
            <a:noAutofit/>
          </a:bodyPr>
          <a:lstStyle/>
          <a:p>
            <a:pPr lvl="0">
              <a:spcBef>
                <a:spcPts val="0"/>
              </a:spcBef>
              <a:buNone/>
            </a:pPr>
            <a:endParaRPr/>
          </a:p>
        </p:txBody>
      </p:sp>
      <p:pic>
        <p:nvPicPr>
          <p:cNvPr id="629" name="Shape 629"/>
          <p:cNvPicPr preferRelativeResize="0"/>
          <p:nvPr/>
        </p:nvPicPr>
        <p:blipFill>
          <a:blip r:embed="rId3">
            <a:alphaModFix/>
          </a:blip>
          <a:stretch>
            <a:fillRect/>
          </a:stretch>
        </p:blipFill>
        <p:spPr>
          <a:xfrm rot="5400000">
            <a:off x="1990050" y="1728975"/>
            <a:ext cx="5314650" cy="3733949"/>
          </a:xfrm>
          <a:prstGeom prst="rect">
            <a:avLst/>
          </a:prstGeom>
          <a:noFill/>
          <a:ln>
            <a:noFill/>
          </a:ln>
        </p:spPr>
      </p:pic>
    </p:spTree>
    <p:extLst>
      <p:ext uri="{BB962C8B-B14F-4D97-AF65-F5344CB8AC3E}">
        <p14:creationId xmlns:p14="http://schemas.microsoft.com/office/powerpoint/2010/main" val="15567375"/>
      </p:ext>
    </p:extLst>
  </p:cSld>
  <p:clrMapOvr>
    <a:masterClrMapping/>
  </p:clrMapOvr>
  <p:transition spd="slow">
    <p:cu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7" name="Shape 627"/>
          <p:cNvSpPr txBox="1"/>
          <p:nvPr/>
        </p:nvSpPr>
        <p:spPr>
          <a:xfrm>
            <a:off x="141287" y="-144462"/>
            <a:ext cx="304800" cy="304800"/>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628" name="Shape 628"/>
          <p:cNvSpPr txBox="1"/>
          <p:nvPr/>
        </p:nvSpPr>
        <p:spPr>
          <a:xfrm>
            <a:off x="141287" y="-144462"/>
            <a:ext cx="304800" cy="304800"/>
          </a:xfrm>
          <a:prstGeom prst="rect">
            <a:avLst/>
          </a:prstGeom>
          <a:noFill/>
          <a:ln>
            <a:noFill/>
          </a:ln>
        </p:spPr>
        <p:txBody>
          <a:bodyPr lIns="91425" tIns="45700" rIns="91425" bIns="45700" anchor="t" anchorCtr="0">
            <a:noAutofit/>
          </a:bodyPr>
          <a:lstStyle/>
          <a:p>
            <a:pPr lvl="0">
              <a:spcBef>
                <a:spcPts val="0"/>
              </a:spcBef>
              <a:buNone/>
            </a:pPr>
            <a:endParaRPr/>
          </a:p>
        </p:txBody>
      </p:sp>
      <p:pic>
        <p:nvPicPr>
          <p:cNvPr id="629" name="Shape 629"/>
          <p:cNvPicPr preferRelativeResize="0"/>
          <p:nvPr/>
        </p:nvPicPr>
        <p:blipFill rotWithShape="1">
          <a:blip r:embed="rId3">
            <a:alphaModFix/>
          </a:blip>
          <a:srcRect t="34786" r="43105"/>
          <a:stretch/>
        </p:blipFill>
        <p:spPr>
          <a:xfrm rot="5400000">
            <a:off x="1211255" y="1816308"/>
            <a:ext cx="3813267" cy="2975955"/>
          </a:xfrm>
          <a:prstGeom prst="rect">
            <a:avLst/>
          </a:prstGeom>
          <a:noFill/>
          <a:ln>
            <a:noFill/>
          </a:ln>
        </p:spPr>
      </p:pic>
      <p:pic>
        <p:nvPicPr>
          <p:cNvPr id="5" name="Picture 2" descr="http://img.medscapestatic.com/pi/meds/ckb/12/41412t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6125" y="1133095"/>
            <a:ext cx="3720388" cy="46027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45268" y="628211"/>
            <a:ext cx="1345240" cy="769441"/>
          </a:xfrm>
          <a:prstGeom prst="rect">
            <a:avLst/>
          </a:prstGeom>
          <a:noFill/>
        </p:spPr>
        <p:txBody>
          <a:bodyPr wrap="none" rtlCol="0">
            <a:spAutoFit/>
          </a:bodyPr>
          <a:lstStyle/>
          <a:p>
            <a:r>
              <a:rPr lang="en-US" sz="4400" dirty="0" smtClean="0"/>
              <a:t>EAR</a:t>
            </a:r>
            <a:endParaRPr lang="en-US" sz="4400" dirty="0"/>
          </a:p>
        </p:txBody>
      </p:sp>
    </p:spTree>
    <p:extLst>
      <p:ext uri="{BB962C8B-B14F-4D97-AF65-F5344CB8AC3E}">
        <p14:creationId xmlns:p14="http://schemas.microsoft.com/office/powerpoint/2010/main" val="1763191037"/>
      </p:ext>
    </p:extLst>
  </p:cSld>
  <p:clrMapOvr>
    <a:masterClrMapping/>
  </p:clrMapOvr>
  <p:transition spd="slow">
    <p:cu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25913" y="-1"/>
            <a:ext cx="7237142" cy="6590371"/>
          </a:xfrm>
          <a:prstGeom prst="rect">
            <a:avLst/>
          </a:prstGeom>
        </p:spPr>
      </p:pic>
      <p:sp>
        <p:nvSpPr>
          <p:cNvPr id="5" name="Rectangle 4"/>
          <p:cNvSpPr/>
          <p:nvPr/>
        </p:nvSpPr>
        <p:spPr>
          <a:xfrm>
            <a:off x="568712" y="379141"/>
            <a:ext cx="1940312" cy="23417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416200" y="-22302"/>
            <a:ext cx="3672468" cy="112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http://latcomm.com/wp/wp-content/uploads/2013/03/Chinese-character-for-listen.png"/>
          <p:cNvPicPr>
            <a:picLocks noChangeAspect="1" noChangeArrowheads="1"/>
          </p:cNvPicPr>
          <p:nvPr/>
        </p:nvPicPr>
        <p:blipFill rotWithShape="1">
          <a:blip r:embed="rId4">
            <a:extLst>
              <a:ext uri="{28A0092B-C50C-407E-A947-70E740481C1C}">
                <a14:useLocalDpi xmlns:a14="http://schemas.microsoft.com/office/drawing/2010/main" val="0"/>
              </a:ext>
            </a:extLst>
          </a:blip>
          <a:srcRect r="5555"/>
          <a:stretch/>
        </p:blipFill>
        <p:spPr bwMode="auto">
          <a:xfrm>
            <a:off x="2263698" y="936703"/>
            <a:ext cx="4317602" cy="4399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335619"/>
      </p:ext>
    </p:extLst>
  </p:cSld>
  <p:clrMapOvr>
    <a:masterClrMapping/>
  </p:clrMapOvr>
  <p:transition spd="slow">
    <p:cu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270"/>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26672" y="762000"/>
            <a:ext cx="6577012" cy="5293179"/>
          </a:xfrm>
          <a:prstGeom prst="rect">
            <a:avLst/>
          </a:prstGeom>
        </p:spPr>
      </p:pic>
    </p:spTree>
    <p:extLst>
      <p:ext uri="{BB962C8B-B14F-4D97-AF65-F5344CB8AC3E}">
        <p14:creationId xmlns:p14="http://schemas.microsoft.com/office/powerpoint/2010/main" val="3545715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2" name="AutoShape 2" descr="Image result for tap side of wine glass  and t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stretch>
            <a:fillRect/>
          </a:stretch>
        </p:blipFill>
        <p:spPr>
          <a:xfrm>
            <a:off x="1429658" y="699709"/>
            <a:ext cx="6277428" cy="4998962"/>
          </a:xfrm>
          <a:prstGeom prst="rect">
            <a:avLst/>
          </a:prstGeom>
        </p:spPr>
      </p:pic>
    </p:spTree>
    <p:extLst>
      <p:ext uri="{BB962C8B-B14F-4D97-AF65-F5344CB8AC3E}">
        <p14:creationId xmlns:p14="http://schemas.microsoft.com/office/powerpoint/2010/main" val="3330219279"/>
      </p:ext>
    </p:extLst>
  </p:cSld>
  <p:clrMapOvr>
    <a:masterClrMapping/>
  </p:clrMapOvr>
  <p:transition spd="slow">
    <p:cu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pic>
        <p:nvPicPr>
          <p:cNvPr id="644" name="Shape 644"/>
          <p:cNvPicPr preferRelativeResize="0"/>
          <p:nvPr/>
        </p:nvPicPr>
        <p:blipFill>
          <a:blip r:embed="rId3">
            <a:alphaModFix/>
          </a:blip>
          <a:stretch>
            <a:fillRect/>
          </a:stretch>
        </p:blipFill>
        <p:spPr>
          <a:xfrm>
            <a:off x="1056575" y="3109967"/>
            <a:ext cx="7019799" cy="3123711"/>
          </a:xfrm>
          <a:prstGeom prst="rect">
            <a:avLst/>
          </a:prstGeom>
          <a:noFill/>
          <a:ln>
            <a:noFill/>
          </a:ln>
        </p:spPr>
      </p:pic>
      <p:pic>
        <p:nvPicPr>
          <p:cNvPr id="3" name="Shape 637"/>
          <p:cNvPicPr preferRelativeResize="0"/>
          <p:nvPr/>
        </p:nvPicPr>
        <p:blipFill rotWithShape="1">
          <a:blip r:embed="rId4">
            <a:alphaModFix/>
          </a:blip>
          <a:srcRect t="36236" r="42811"/>
          <a:stretch/>
        </p:blipFill>
        <p:spPr>
          <a:xfrm rot="5400000">
            <a:off x="6820803" y="4817683"/>
            <a:ext cx="1210309" cy="1300831"/>
          </a:xfrm>
          <a:prstGeom prst="rect">
            <a:avLst/>
          </a:prstGeom>
          <a:noFill/>
          <a:ln>
            <a:noFill/>
          </a:ln>
        </p:spPr>
      </p:pic>
      <p:pic>
        <p:nvPicPr>
          <p:cNvPr id="5" name="Shape 637"/>
          <p:cNvPicPr preferRelativeResize="0"/>
          <p:nvPr/>
        </p:nvPicPr>
        <p:blipFill rotWithShape="1">
          <a:blip r:embed="rId4">
            <a:alphaModFix/>
          </a:blip>
          <a:srcRect t="36236" r="42811"/>
          <a:stretch/>
        </p:blipFill>
        <p:spPr>
          <a:xfrm rot="5400000">
            <a:off x="4817917" y="1112482"/>
            <a:ext cx="1480981" cy="1511796"/>
          </a:xfrm>
          <a:prstGeom prst="rect">
            <a:avLst/>
          </a:prstGeom>
          <a:noFill/>
          <a:ln>
            <a:noFill/>
          </a:ln>
        </p:spPr>
      </p:pic>
      <p:sp>
        <p:nvSpPr>
          <p:cNvPr id="7" name="TextBox 6"/>
          <p:cNvSpPr txBox="1"/>
          <p:nvPr/>
        </p:nvSpPr>
        <p:spPr>
          <a:xfrm>
            <a:off x="1616530" y="937356"/>
            <a:ext cx="3461204" cy="1862048"/>
          </a:xfrm>
          <a:prstGeom prst="rect">
            <a:avLst/>
          </a:prstGeom>
          <a:noFill/>
        </p:spPr>
        <p:txBody>
          <a:bodyPr wrap="none" rtlCol="0">
            <a:spAutoFit/>
          </a:bodyPr>
          <a:lstStyle/>
          <a:p>
            <a:r>
              <a:rPr lang="en-US" sz="11500" dirty="0" smtClean="0">
                <a:solidFill>
                  <a:srgbClr val="996633"/>
                </a:solidFill>
              </a:rPr>
              <a:t>MBU</a:t>
            </a:r>
            <a:endParaRPr lang="en-US" sz="1100" dirty="0">
              <a:solidFill>
                <a:srgbClr val="996633"/>
              </a:solidFill>
            </a:endParaRPr>
          </a:p>
        </p:txBody>
      </p:sp>
    </p:spTree>
    <p:extLst>
      <p:ext uri="{BB962C8B-B14F-4D97-AF65-F5344CB8AC3E}">
        <p14:creationId xmlns:p14="http://schemas.microsoft.com/office/powerpoint/2010/main" val="1569431169"/>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26572" y="0"/>
            <a:ext cx="9924747" cy="6858000"/>
            <a:chOff x="558800" y="888999"/>
            <a:chExt cx="8043333" cy="4453467"/>
          </a:xfrm>
        </p:grpSpPr>
        <p:pic>
          <p:nvPicPr>
            <p:cNvPr id="3" name="Picture 2"/>
            <p:cNvPicPr>
              <a:picLocks noChangeAspect="1"/>
            </p:cNvPicPr>
            <p:nvPr/>
          </p:nvPicPr>
          <p:blipFill rotWithShape="1">
            <a:blip r:embed="rId3"/>
            <a:srcRect l="3019" t="16782" r="35162" b="22338"/>
            <a:stretch/>
          </p:blipFill>
          <p:spPr>
            <a:xfrm>
              <a:off x="558800" y="888999"/>
              <a:ext cx="8043333" cy="4453467"/>
            </a:xfrm>
            <a:prstGeom prst="rect">
              <a:avLst/>
            </a:prstGeom>
          </p:spPr>
        </p:pic>
        <p:pic>
          <p:nvPicPr>
            <p:cNvPr id="4" name="Picture 3" descr="http://latcomm.com/wp/wp-content/uploads/2013/03/Chinese-character-for-listen.png"/>
            <p:cNvPicPr>
              <a:picLocks noChangeAspect="1" noChangeArrowheads="1"/>
            </p:cNvPicPr>
            <p:nvPr/>
          </p:nvPicPr>
          <p:blipFill rotWithShape="1">
            <a:blip r:embed="rId4">
              <a:extLst>
                <a:ext uri="{28A0092B-C50C-407E-A947-70E740481C1C}">
                  <a14:useLocalDpi xmlns:a14="http://schemas.microsoft.com/office/drawing/2010/main" val="0"/>
                </a:ext>
              </a:extLst>
            </a:blip>
            <a:srcRect r="5555"/>
            <a:stretch/>
          </p:blipFill>
          <p:spPr bwMode="auto">
            <a:xfrm>
              <a:off x="2658532" y="1769532"/>
              <a:ext cx="3589868" cy="26924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384696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2" name="AutoShape 2" descr="Image result for tap side of wine glass  and t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stretch>
            <a:fillRect/>
          </a:stretch>
        </p:blipFill>
        <p:spPr>
          <a:xfrm>
            <a:off x="1429658" y="699709"/>
            <a:ext cx="6277428" cy="4998962"/>
          </a:xfrm>
          <a:prstGeom prst="rect">
            <a:avLst/>
          </a:prstGeom>
        </p:spPr>
      </p:pic>
    </p:spTree>
    <p:extLst>
      <p:ext uri="{BB962C8B-B14F-4D97-AF65-F5344CB8AC3E}">
        <p14:creationId xmlns:p14="http://schemas.microsoft.com/office/powerpoint/2010/main" val="391183242"/>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4" name="Shape 334"/>
          <p:cNvSpPr txBox="1"/>
          <p:nvPr/>
        </p:nvSpPr>
        <p:spPr>
          <a:xfrm>
            <a:off x="908716" y="1964691"/>
            <a:ext cx="7407385" cy="3009434"/>
          </a:xfrm>
          <a:prstGeom prst="rect">
            <a:avLst/>
          </a:prstGeom>
          <a:noFill/>
          <a:ln>
            <a:noFill/>
          </a:ln>
        </p:spPr>
        <p:txBody>
          <a:bodyPr lIns="0" tIns="45700" rIns="91425" bIns="45700" anchor="t" anchorCtr="0">
            <a:noAutofit/>
          </a:bodyPr>
          <a:lstStyle/>
          <a:p>
            <a:pPr marL="0" marR="0" lvl="0" indent="0" algn="ctr" rtl="0">
              <a:spcBef>
                <a:spcPts val="0"/>
              </a:spcBef>
              <a:buSzPct val="25000"/>
              <a:buNone/>
            </a:pPr>
            <a:r>
              <a:rPr lang="en-US" sz="19600" b="1" dirty="0" smtClean="0">
                <a:solidFill>
                  <a:srgbClr val="FF0000"/>
                </a:solidFill>
              </a:rPr>
              <a:t>T</a:t>
            </a:r>
            <a:r>
              <a:rPr lang="en-US" sz="19600" b="1" dirty="0" smtClean="0">
                <a:solidFill>
                  <a:schemeClr val="accent3">
                    <a:lumMod val="65000"/>
                  </a:schemeClr>
                </a:solidFill>
              </a:rPr>
              <a:t>ING </a:t>
            </a:r>
            <a:r>
              <a:rPr lang="en-US" sz="2800" i="1" dirty="0" smtClean="0">
                <a:solidFill>
                  <a:srgbClr val="FFFFFF"/>
                </a:solidFill>
              </a:rPr>
              <a:t>begins with </a:t>
            </a:r>
            <a:endParaRPr lang="en-US" sz="2800" b="1" i="1" dirty="0">
              <a:solidFill>
                <a:srgbClr val="FF0000"/>
              </a:solidFill>
            </a:endParaRPr>
          </a:p>
        </p:txBody>
      </p:sp>
    </p:spTree>
    <p:extLst>
      <p:ext uri="{BB962C8B-B14F-4D97-AF65-F5344CB8AC3E}">
        <p14:creationId xmlns:p14="http://schemas.microsoft.com/office/powerpoint/2010/main" val="3517309240"/>
      </p:ext>
    </p:extLst>
  </p:cSld>
  <p:clrMapOvr>
    <a:masterClrMapping/>
  </p:clrMapOvr>
  <p:transition spd="slow">
    <p:cu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1930</TotalTime>
  <Words>4983</Words>
  <Application>Microsoft Office PowerPoint</Application>
  <PresentationFormat>On-screen Show (4:3)</PresentationFormat>
  <Paragraphs>514</Paragraphs>
  <Slides>67</Slides>
  <Notes>56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67</vt:i4>
      </vt:variant>
    </vt:vector>
  </HeadingPairs>
  <TitlesOfParts>
    <vt:vector size="78" baseType="lpstr">
      <vt:lpstr>MS PGothic</vt:lpstr>
      <vt:lpstr>Arial</vt:lpstr>
      <vt:lpstr>Calibri</vt:lpstr>
      <vt:lpstr>Consolas</vt:lpstr>
      <vt:lpstr>Lucida Sans Unicode</vt:lpstr>
      <vt:lpstr>Times New Roman</vt:lpstr>
      <vt:lpstr>Verdana</vt:lpstr>
      <vt:lpstr>Wingdings</vt:lpstr>
      <vt:lpstr>Wingdings 2</vt:lpstr>
      <vt:lpstr>Wingdings 3</vt:lpstr>
      <vt:lpstr>Concourse</vt:lpstr>
      <vt:lpstr>MBUG 2018 </vt:lpstr>
      <vt:lpstr>Session Rules of Etiquette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FHLUR MODEL TRANSFORMATIVE LISTENING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MBUG 2013</dc:title>
  <dc:creator>Edith</dc:creator>
  <cp:lastModifiedBy>Igwebuike, John</cp:lastModifiedBy>
  <cp:revision>26</cp:revision>
  <dcterms:created xsi:type="dcterms:W3CDTF">2013-01-30T03:13:35Z</dcterms:created>
  <dcterms:modified xsi:type="dcterms:W3CDTF">2018-09-10T02:34:38Z</dcterms:modified>
</cp:coreProperties>
</file>